
<file path=[Content_Types].xml><?xml version="1.0" encoding="utf-8"?>
<Types xmlns="http://schemas.openxmlformats.org/package/2006/content-types">
  <Default Extension="gif" ContentType="image/gif"/>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1"/>
  </p:notesMasterIdLst>
  <p:sldIdLst>
    <p:sldId id="259" r:id="rId5"/>
    <p:sldId id="266" r:id="rId6"/>
    <p:sldId id="305" r:id="rId7"/>
    <p:sldId id="258" r:id="rId8"/>
    <p:sldId id="293" r:id="rId9"/>
    <p:sldId id="294" r:id="rId10"/>
    <p:sldId id="295" r:id="rId11"/>
    <p:sldId id="296" r:id="rId12"/>
    <p:sldId id="297" r:id="rId13"/>
    <p:sldId id="298" r:id="rId14"/>
    <p:sldId id="299" r:id="rId15"/>
    <p:sldId id="300" r:id="rId16"/>
    <p:sldId id="301" r:id="rId17"/>
    <p:sldId id="302" r:id="rId18"/>
    <p:sldId id="303" r:id="rId19"/>
    <p:sldId id="304" r:id="rId20"/>
  </p:sldIdLst>
  <p:sldSz cx="9144000" cy="6858000" type="screen4x3"/>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378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A3ACBE-6770-8018-FF1F-F5A45C93870E}" v="3" dt="2023-10-22T13:19:13.996"/>
    <p1510:client id="{AF515C2D-B1EE-47E1-880A-E1450FA3A7EA}" v="4" dt="2023-10-21T09:38:09.4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9" autoAdjust="0"/>
    <p:restoredTop sz="94928" autoAdjust="0"/>
  </p:normalViewPr>
  <p:slideViewPr>
    <p:cSldViewPr>
      <p:cViewPr varScale="1">
        <p:scale>
          <a:sx n="106" d="100"/>
          <a:sy n="106" d="100"/>
        </p:scale>
        <p:origin x="206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8162EC5-578B-4A9C-A38A-7DF582604A86}" type="datetimeFigureOut">
              <a:rPr lang="fi-FI" smtClean="0"/>
              <a:pPr/>
              <a:t>23.10.2023</a:t>
            </a:fld>
            <a:endParaRPr lang="fi-FI"/>
          </a:p>
        </p:txBody>
      </p:sp>
      <p:sp>
        <p:nvSpPr>
          <p:cNvPr id="4" name="Dian kuvan paikkamerkki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3742CD9-F350-4165-AB42-8343341773F4}" type="slidenum">
              <a:rPr lang="fi-FI" smtClean="0"/>
              <a:pPr/>
              <a:t>‹#›</a:t>
            </a:fld>
            <a:endParaRPr lang="fi-FI"/>
          </a:p>
        </p:txBody>
      </p:sp>
    </p:spTree>
    <p:extLst>
      <p:ext uri="{BB962C8B-B14F-4D97-AF65-F5344CB8AC3E}">
        <p14:creationId xmlns:p14="http://schemas.microsoft.com/office/powerpoint/2010/main" val="4166317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3.pd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A_Otsikkodia">
    <p:bg>
      <p:bgPr>
        <a:solidFill>
          <a:schemeClr val="accent1"/>
        </a:solidFill>
        <a:effectLst/>
      </p:bgPr>
    </p:bg>
    <p:spTree>
      <p:nvGrpSpPr>
        <p:cNvPr id="1" name=""/>
        <p:cNvGrpSpPr/>
        <p:nvPr/>
      </p:nvGrpSpPr>
      <p:grpSpPr>
        <a:xfrm>
          <a:off x="0" y="0"/>
          <a:ext cx="0" cy="0"/>
          <a:chOff x="0" y="0"/>
          <a:chExt cx="0" cy="0"/>
        </a:xfrm>
      </p:grpSpPr>
      <p:pic>
        <p:nvPicPr>
          <p:cNvPr id="11" name="Kuva 10" descr="TEM_RR_PPT-taustat_RGB_kansi-0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685800" y="1441651"/>
            <a:ext cx="7772400" cy="1470025"/>
          </a:xfrm>
        </p:spPr>
        <p:txBody>
          <a:bodyPr anchor="b" anchorCtr="0"/>
          <a:lstStyle>
            <a:lvl1pPr algn="ct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3" name="Alaotsikko 2"/>
          <p:cNvSpPr>
            <a:spLocks noGrp="1"/>
          </p:cNvSpPr>
          <p:nvPr>
            <p:ph type="subTitle" idx="1"/>
          </p:nvPr>
        </p:nvSpPr>
        <p:spPr>
          <a:xfrm>
            <a:off x="1326904" y="3060000"/>
            <a:ext cx="6480000" cy="900000"/>
          </a:xfrm>
        </p:spPr>
        <p:txBody>
          <a:bodyPr/>
          <a:lstStyle>
            <a:lvl1pPr marL="0" indent="0" algn="ctr">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5" name="Alatunnisteen paikkamerkki 4"/>
          <p:cNvSpPr>
            <a:spLocks noGrp="1"/>
          </p:cNvSpPr>
          <p:nvPr>
            <p:ph type="ftr" sz="quarter" idx="11"/>
          </p:nvPr>
        </p:nvSpPr>
        <p:spPr>
          <a:xfrm>
            <a:off x="2772000" y="4138846"/>
            <a:ext cx="3600000" cy="252000"/>
          </a:xfrm>
        </p:spPr>
        <p:txBody>
          <a:bodyPr lIns="0"/>
          <a:lstStyle>
            <a:lvl1pPr algn="ctr">
              <a:defRPr>
                <a:solidFill>
                  <a:schemeClr val="tx1"/>
                </a:solidFill>
              </a:defRPr>
            </a:lvl1pPr>
          </a:lstStyle>
          <a:p>
            <a:r>
              <a:rPr lang="fi-FI" dirty="0"/>
              <a:t>Etunimi Sukunimi</a:t>
            </a:r>
          </a:p>
        </p:txBody>
      </p:sp>
      <p:sp>
        <p:nvSpPr>
          <p:cNvPr id="4" name="Päivämäärän paikkamerkki 3"/>
          <p:cNvSpPr>
            <a:spLocks noGrp="1"/>
          </p:cNvSpPr>
          <p:nvPr>
            <p:ph type="dt" sz="half" idx="10"/>
          </p:nvPr>
        </p:nvSpPr>
        <p:spPr>
          <a:xfrm>
            <a:off x="3852000" y="4426838"/>
            <a:ext cx="1440000" cy="252000"/>
          </a:xfrm>
        </p:spPr>
        <p:txBody>
          <a:bodyPr/>
          <a:lstStyle>
            <a:lvl1pPr algn="ctr">
              <a:defRPr>
                <a:solidFill>
                  <a:schemeClr val="tx1"/>
                </a:solidFill>
              </a:defRPr>
            </a:lvl1pPr>
          </a:lstStyle>
          <a:p>
            <a:fld id="{9F3CA18B-9E35-4533-979C-C6E5EEC99A99}" type="datetime1">
              <a:rPr lang="fi-FI" smtClean="0"/>
              <a:pPr/>
              <a:t>23.10.2023</a:t>
            </a:fld>
            <a:endParaRPr lang="fi-FI" dirty="0"/>
          </a:p>
        </p:txBody>
      </p:sp>
      <p:sp>
        <p:nvSpPr>
          <p:cNvPr id="10" name="Kuvan paikkamerkki 18"/>
          <p:cNvSpPr>
            <a:spLocks noGrp="1"/>
          </p:cNvSpPr>
          <p:nvPr>
            <p:ph type="pic" sz="quarter" idx="12" hasCustomPrompt="1"/>
          </p:nvPr>
        </p:nvSpPr>
        <p:spPr>
          <a:xfrm>
            <a:off x="360000" y="5796000"/>
            <a:ext cx="1440000" cy="719137"/>
          </a:xfrm>
        </p:spPr>
        <p:txBody>
          <a:bodyPr/>
          <a:lstStyle>
            <a:lvl1pPr>
              <a:defRPr sz="1400">
                <a:solidFill>
                  <a:schemeClr val="tx1"/>
                </a:solidFill>
              </a:defRPr>
            </a:lvl1pPr>
          </a:lstStyle>
          <a:p>
            <a:r>
              <a:rPr lang="fi-FI" dirty="0"/>
              <a:t>logo</a:t>
            </a:r>
          </a:p>
        </p:txBody>
      </p:sp>
      <p:sp>
        <p:nvSpPr>
          <p:cNvPr id="12" name="Kuvan paikkamerkki 18"/>
          <p:cNvSpPr>
            <a:spLocks noGrp="1"/>
          </p:cNvSpPr>
          <p:nvPr>
            <p:ph type="pic" sz="quarter" idx="13" hasCustomPrompt="1"/>
          </p:nvPr>
        </p:nvSpPr>
        <p:spPr>
          <a:xfrm>
            <a:off x="2031332" y="5794990"/>
            <a:ext cx="1440000" cy="719137"/>
          </a:xfrm>
        </p:spPr>
        <p:txBody>
          <a:bodyPr/>
          <a:lstStyle>
            <a:lvl1pPr>
              <a:defRPr sz="1400">
                <a:solidFill>
                  <a:schemeClr val="tx1"/>
                </a:solidFill>
              </a:defRPr>
            </a:lvl1pPr>
          </a:lstStyle>
          <a:p>
            <a:r>
              <a:rPr lang="fi-FI" dirty="0"/>
              <a:t>logo</a:t>
            </a:r>
          </a:p>
        </p:txBody>
      </p:sp>
      <p:sp>
        <p:nvSpPr>
          <p:cNvPr id="13" name="Kuvan paikkamerkki 18"/>
          <p:cNvSpPr>
            <a:spLocks noGrp="1"/>
          </p:cNvSpPr>
          <p:nvPr>
            <p:ph type="pic" sz="quarter" idx="14" hasCustomPrompt="1"/>
          </p:nvPr>
        </p:nvSpPr>
        <p:spPr>
          <a:xfrm>
            <a:off x="3697880" y="5794990"/>
            <a:ext cx="1440000" cy="719137"/>
          </a:xfrm>
        </p:spPr>
        <p:txBody>
          <a:bodyPr/>
          <a:lstStyle>
            <a:lvl1pPr>
              <a:defRPr sz="1400">
                <a:solidFill>
                  <a:schemeClr val="tx1"/>
                </a:solidFill>
              </a:defRPr>
            </a:lvl1pPr>
          </a:lstStyle>
          <a:p>
            <a:r>
              <a:rPr lang="fi-FI" dirty="0"/>
              <a:t>logo</a:t>
            </a:r>
          </a:p>
        </p:txBody>
      </p:sp>
      <p:pic>
        <p:nvPicPr>
          <p:cNvPr id="14" name="Kuva 8" descr="VipuvoimaaEU_2014_2020_rgb-01.png"/>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6" name="Picture 5" descr="EU_EAKR_ESR_FI_vertical_20mm_rgb.png"/>
          <p:cNvPicPr>
            <a:picLocks noChangeAspect="1"/>
          </p:cNvPicPr>
          <p:nvPr userDrawn="1"/>
        </p:nvPicPr>
        <p:blipFill>
          <a:blip r:embed="rId6"/>
          <a:stretch>
            <a:fillRect/>
          </a:stretch>
        </p:blipFill>
        <p:spPr>
          <a:xfrm>
            <a:off x="7815118" y="5580000"/>
            <a:ext cx="1058355" cy="109423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8_Tekstidia: tyhjä">
    <p:bg>
      <p:bgRef idx="1001">
        <a:schemeClr val="bg1"/>
      </p:bgRef>
    </p:bg>
    <p:spTree>
      <p:nvGrpSpPr>
        <p:cNvPr id="1" name=""/>
        <p:cNvGrpSpPr/>
        <p:nvPr/>
      </p:nvGrpSpPr>
      <p:grpSpPr>
        <a:xfrm>
          <a:off x="0" y="0"/>
          <a:ext cx="0" cy="0"/>
          <a:chOff x="0" y="0"/>
          <a:chExt cx="0" cy="0"/>
        </a:xfrm>
      </p:grpSpPr>
      <p:pic>
        <p:nvPicPr>
          <p:cNvPr id="7" name="Kuva 6" descr="TEM_RR_PPT-taustat_RGB_harmaa_kehys-01.png"/>
          <p:cNvPicPr>
            <a:picLocks noChangeAspect="1"/>
          </p:cNvPicPr>
          <p:nvPr userDrawn="1"/>
        </p:nvPicPr>
        <p:blipFill>
          <a:blip r:embed="rId2" cstate="print"/>
          <a:stretch>
            <a:fillRect/>
          </a:stretch>
        </p:blipFill>
        <p:spPr>
          <a:xfrm>
            <a:off x="0" y="0"/>
            <a:ext cx="9144000" cy="6858000"/>
          </a:xfrm>
          <a:prstGeom prst="rect">
            <a:avLst/>
          </a:prstGeom>
        </p:spPr>
      </p:pic>
      <p:sp>
        <p:nvSpPr>
          <p:cNvPr id="4" name="Dian numeron paikkamerkki 3"/>
          <p:cNvSpPr>
            <a:spLocks noGrp="1"/>
          </p:cNvSpPr>
          <p:nvPr>
            <p:ph type="sldNum" sz="quarter" idx="12"/>
          </p:nvPr>
        </p:nvSpPr>
        <p:spPr/>
        <p:txBody>
          <a:bodyPr/>
          <a:lstStyle>
            <a:lvl1pPr>
              <a:defRPr>
                <a:solidFill>
                  <a:schemeClr val="tx1"/>
                </a:solidFill>
              </a:defRPr>
            </a:lvl1pPr>
          </a:lstStyle>
          <a:p>
            <a:fld id="{2A4837A0-F8B5-40DF-B7A3-2778985E9851}" type="slidenum">
              <a:rPr lang="fi-FI" smtClean="0"/>
              <a:pPr/>
              <a:t>‹#›</a:t>
            </a:fld>
            <a:endParaRPr lang="fi-FI" dirty="0"/>
          </a:p>
        </p:txBody>
      </p:sp>
      <p:sp>
        <p:nvSpPr>
          <p:cNvPr id="3" name="Alatunnisteen paikkamerkki 2"/>
          <p:cNvSpPr>
            <a:spLocks noGrp="1"/>
          </p:cNvSpPr>
          <p:nvPr>
            <p:ph type="ftr" sz="quarter" idx="11"/>
          </p:nvPr>
        </p:nvSpPr>
        <p:spPr/>
        <p:txBody>
          <a:bodyPr/>
          <a:lstStyle>
            <a:lvl1pPr>
              <a:defRPr>
                <a:solidFill>
                  <a:schemeClr val="tx1"/>
                </a:solidFill>
              </a:defRPr>
            </a:lvl1pPr>
          </a:lstStyle>
          <a:p>
            <a:r>
              <a:rPr lang="fi-FI" dirty="0"/>
              <a:t>Etunimi Sukunimi</a:t>
            </a:r>
          </a:p>
        </p:txBody>
      </p:sp>
      <p:sp>
        <p:nvSpPr>
          <p:cNvPr id="2" name="Päivämäärän paikkamerkki 1"/>
          <p:cNvSpPr>
            <a:spLocks noGrp="1"/>
          </p:cNvSpPr>
          <p:nvPr>
            <p:ph type="dt" sz="half" idx="10"/>
          </p:nvPr>
        </p:nvSpPr>
        <p:spPr/>
        <p:txBody>
          <a:bodyPr/>
          <a:lstStyle>
            <a:lvl1pPr>
              <a:defRPr>
                <a:solidFill>
                  <a:schemeClr val="tx1"/>
                </a:solidFill>
              </a:defRPr>
            </a:lvl1pPr>
          </a:lstStyle>
          <a:p>
            <a:fld id="{7356B9E0-AE4D-47F9-9DDE-55B177305E0F}" type="datetime1">
              <a:rPr lang="fi-FI" smtClean="0"/>
              <a:pPr/>
              <a:t>23.10.2023</a:t>
            </a:fld>
            <a:endParaRPr lang="fi-FI" dirty="0"/>
          </a:p>
        </p:txBody>
      </p:sp>
      <p:pic>
        <p:nvPicPr>
          <p:cNvPr id="8" name="Kuva 8"/>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10" name="Picture 9"/>
          <p:cNvPicPr>
            <a:picLocks noChangeAspect="1"/>
          </p:cNvPicPr>
          <p:nvPr userDrawn="1"/>
        </p:nvPicPr>
        <p:blipFill>
          <a:blip r:embed="rId6"/>
          <a:stretch>
            <a:fillRect/>
          </a:stretch>
        </p:blipFill>
        <p:spPr>
          <a:xfrm>
            <a:off x="7815118" y="5580000"/>
            <a:ext cx="1058355" cy="109423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B_Otsikkodia">
    <p:bg>
      <p:bgPr>
        <a:solidFill>
          <a:schemeClr val="accent1"/>
        </a:solidFill>
        <a:effectLst/>
      </p:bgPr>
    </p:bg>
    <p:spTree>
      <p:nvGrpSpPr>
        <p:cNvPr id="1" name=""/>
        <p:cNvGrpSpPr/>
        <p:nvPr/>
      </p:nvGrpSpPr>
      <p:grpSpPr>
        <a:xfrm>
          <a:off x="0" y="0"/>
          <a:ext cx="0" cy="0"/>
          <a:chOff x="0" y="0"/>
          <a:chExt cx="0" cy="0"/>
        </a:xfrm>
      </p:grpSpPr>
      <p:pic>
        <p:nvPicPr>
          <p:cNvPr id="11" name="Kuva 10" descr="TEM_RR_PPT-taustat_RGB_valk_kehys_ja_teksti-0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685800" y="1441651"/>
            <a:ext cx="7772400" cy="1470025"/>
          </a:xfrm>
        </p:spPr>
        <p:txBody>
          <a:bodyPr anchor="b" anchorCtr="0"/>
          <a:lstStyle>
            <a:lvl1pPr algn="ct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12" name="Alaotsikko 2"/>
          <p:cNvSpPr>
            <a:spLocks noGrp="1"/>
          </p:cNvSpPr>
          <p:nvPr>
            <p:ph type="subTitle" idx="1"/>
          </p:nvPr>
        </p:nvSpPr>
        <p:spPr>
          <a:xfrm>
            <a:off x="1322086" y="3060000"/>
            <a:ext cx="6480000" cy="900000"/>
          </a:xfrm>
        </p:spPr>
        <p:txBody>
          <a:bodyPr/>
          <a:lstStyle>
            <a:lvl1pPr marL="0" indent="0" algn="ctr">
              <a:buNone/>
              <a:defRPr sz="2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p>
        </p:txBody>
      </p:sp>
      <p:sp>
        <p:nvSpPr>
          <p:cNvPr id="5" name="Alatunnisteen paikkamerkki 4"/>
          <p:cNvSpPr>
            <a:spLocks noGrp="1"/>
          </p:cNvSpPr>
          <p:nvPr>
            <p:ph type="ftr" sz="quarter" idx="11"/>
          </p:nvPr>
        </p:nvSpPr>
        <p:spPr>
          <a:xfrm>
            <a:off x="2772000" y="4140000"/>
            <a:ext cx="3600000" cy="252000"/>
          </a:xfrm>
        </p:spPr>
        <p:txBody>
          <a:bodyPr lIns="0"/>
          <a:lstStyle>
            <a:lvl1pPr algn="ctr">
              <a:defRPr>
                <a:solidFill>
                  <a:schemeClr val="tx1"/>
                </a:solidFill>
              </a:defRPr>
            </a:lvl1pPr>
          </a:lstStyle>
          <a:p>
            <a:r>
              <a:rPr lang="fi-FI" dirty="0"/>
              <a:t>Etunimi Sukunimi</a:t>
            </a:r>
          </a:p>
        </p:txBody>
      </p:sp>
      <p:sp>
        <p:nvSpPr>
          <p:cNvPr id="4" name="Päivämäärän paikkamerkki 3"/>
          <p:cNvSpPr>
            <a:spLocks noGrp="1"/>
          </p:cNvSpPr>
          <p:nvPr>
            <p:ph type="dt" sz="half" idx="10"/>
          </p:nvPr>
        </p:nvSpPr>
        <p:spPr>
          <a:xfrm>
            <a:off x="3852000" y="4428000"/>
            <a:ext cx="1440000" cy="252000"/>
          </a:xfrm>
        </p:spPr>
        <p:txBody>
          <a:bodyPr/>
          <a:lstStyle>
            <a:lvl1pPr algn="ctr">
              <a:defRPr>
                <a:solidFill>
                  <a:schemeClr val="tx1"/>
                </a:solidFill>
              </a:defRPr>
            </a:lvl1pPr>
          </a:lstStyle>
          <a:p>
            <a:fld id="{9F3CA18B-9E35-4533-979C-C6E5EEC99A99}" type="datetime1">
              <a:rPr lang="fi-FI" smtClean="0"/>
              <a:pPr/>
              <a:t>23.10.2023</a:t>
            </a:fld>
            <a:endParaRPr lang="fi-FI" dirty="0"/>
          </a:p>
        </p:txBody>
      </p:sp>
      <p:sp>
        <p:nvSpPr>
          <p:cNvPr id="19" name="Kuvan paikkamerkki 18"/>
          <p:cNvSpPr>
            <a:spLocks noGrp="1"/>
          </p:cNvSpPr>
          <p:nvPr>
            <p:ph type="pic" sz="quarter" idx="12" hasCustomPrompt="1"/>
          </p:nvPr>
        </p:nvSpPr>
        <p:spPr>
          <a:xfrm>
            <a:off x="360000" y="5796000"/>
            <a:ext cx="1440000" cy="719137"/>
          </a:xfrm>
        </p:spPr>
        <p:txBody>
          <a:bodyPr/>
          <a:lstStyle>
            <a:lvl1pPr>
              <a:defRPr sz="1400">
                <a:solidFill>
                  <a:schemeClr val="tx1"/>
                </a:solidFill>
              </a:defRPr>
            </a:lvl1pPr>
          </a:lstStyle>
          <a:p>
            <a:r>
              <a:rPr lang="fi-FI" dirty="0"/>
              <a:t>logo</a:t>
            </a:r>
          </a:p>
        </p:txBody>
      </p:sp>
      <p:sp>
        <p:nvSpPr>
          <p:cNvPr id="20" name="Kuvan paikkamerkki 18"/>
          <p:cNvSpPr>
            <a:spLocks noGrp="1"/>
          </p:cNvSpPr>
          <p:nvPr>
            <p:ph type="pic" sz="quarter" idx="13" hasCustomPrompt="1"/>
          </p:nvPr>
        </p:nvSpPr>
        <p:spPr>
          <a:xfrm>
            <a:off x="2031332" y="5794990"/>
            <a:ext cx="1440000" cy="719137"/>
          </a:xfrm>
        </p:spPr>
        <p:txBody>
          <a:bodyPr/>
          <a:lstStyle>
            <a:lvl1pPr>
              <a:defRPr sz="1400">
                <a:solidFill>
                  <a:schemeClr val="tx1"/>
                </a:solidFill>
              </a:defRPr>
            </a:lvl1pPr>
          </a:lstStyle>
          <a:p>
            <a:r>
              <a:rPr lang="fi-FI" dirty="0"/>
              <a:t>logo</a:t>
            </a:r>
          </a:p>
        </p:txBody>
      </p:sp>
      <p:sp>
        <p:nvSpPr>
          <p:cNvPr id="21" name="Kuvan paikkamerkki 18"/>
          <p:cNvSpPr>
            <a:spLocks noGrp="1"/>
          </p:cNvSpPr>
          <p:nvPr>
            <p:ph type="pic" sz="quarter" idx="14" hasCustomPrompt="1"/>
          </p:nvPr>
        </p:nvSpPr>
        <p:spPr>
          <a:xfrm>
            <a:off x="3697880" y="5794990"/>
            <a:ext cx="1440000" cy="719137"/>
          </a:xfrm>
        </p:spPr>
        <p:txBody>
          <a:bodyPr/>
          <a:lstStyle>
            <a:lvl1pPr>
              <a:defRPr sz="1400">
                <a:solidFill>
                  <a:schemeClr val="tx1"/>
                </a:solidFill>
              </a:defRPr>
            </a:lvl1pPr>
          </a:lstStyle>
          <a:p>
            <a:r>
              <a:rPr lang="fi-FI" dirty="0"/>
              <a:t>logo</a:t>
            </a:r>
          </a:p>
        </p:txBody>
      </p:sp>
      <p:pic>
        <p:nvPicPr>
          <p:cNvPr id="13" name="Kuva 8" descr="VipuvoimaaEU_2014_2020_rgb-01.png"/>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15" name="Picture 14" descr="EU_EAKR_ESR_FI_vertical_20mm_rgb.png"/>
          <p:cNvPicPr>
            <a:picLocks noChangeAspect="1"/>
          </p:cNvPicPr>
          <p:nvPr userDrawn="1"/>
        </p:nvPicPr>
        <p:blipFill>
          <a:blip r:embed="rId6"/>
          <a:stretch>
            <a:fillRect/>
          </a:stretch>
        </p:blipFill>
        <p:spPr>
          <a:xfrm>
            <a:off x="7815118" y="5580000"/>
            <a:ext cx="1058355" cy="109423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värillinen välidia">
    <p:bg>
      <p:bgPr>
        <a:solidFill>
          <a:schemeClr val="accent1"/>
        </a:solidFill>
        <a:effectLst/>
      </p:bgPr>
    </p:bg>
    <p:spTree>
      <p:nvGrpSpPr>
        <p:cNvPr id="1" name=""/>
        <p:cNvGrpSpPr/>
        <p:nvPr/>
      </p:nvGrpSpPr>
      <p:grpSpPr>
        <a:xfrm>
          <a:off x="0" y="0"/>
          <a:ext cx="0" cy="0"/>
          <a:chOff x="0" y="0"/>
          <a:chExt cx="0" cy="0"/>
        </a:xfrm>
      </p:grpSpPr>
      <p:pic>
        <p:nvPicPr>
          <p:cNvPr id="9" name="Kuva 8" descr="TEM_RR_PPT-taustat_RGB_valk_kehys_ja_teksti-0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5640094" y="616414"/>
            <a:ext cx="2950096" cy="1470025"/>
          </a:xfrm>
        </p:spPr>
        <p:txBody>
          <a:bodyPr wrap="square" anchor="t" anchorCtr="0"/>
          <a:lstStyle>
            <a:lvl1pPr algn="r">
              <a:defRPr>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sp>
        <p:nvSpPr>
          <p:cNvPr id="6" name="Dian numeron paikkamerkki 5"/>
          <p:cNvSpPr>
            <a:spLocks noGrp="1"/>
          </p:cNvSpPr>
          <p:nvPr>
            <p:ph type="sldNum" sz="quarter" idx="12"/>
          </p:nvPr>
        </p:nvSpPr>
        <p:spPr/>
        <p:txBody>
          <a:bodyPr/>
          <a:lstStyle>
            <a:lvl1pPr>
              <a:defRPr>
                <a:solidFill>
                  <a:schemeClr val="bg1"/>
                </a:solidFil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11"/>
          </p:nvPr>
        </p:nvSpPr>
        <p:spPr/>
        <p:txBody>
          <a:bodyPr/>
          <a:lstStyle>
            <a:lvl1pPr>
              <a:defRPr>
                <a:solidFill>
                  <a:schemeClr val="bg1"/>
                </a:solidFill>
              </a:defRPr>
            </a:lvl1pPr>
          </a:lstStyle>
          <a:p>
            <a:r>
              <a:rPr lang="fi-FI" dirty="0"/>
              <a:t>Etunimi Sukunimi</a:t>
            </a:r>
          </a:p>
        </p:txBody>
      </p:sp>
      <p:sp>
        <p:nvSpPr>
          <p:cNvPr id="4" name="Päivämäärän paikkamerkki 3"/>
          <p:cNvSpPr>
            <a:spLocks noGrp="1"/>
          </p:cNvSpPr>
          <p:nvPr>
            <p:ph type="dt" sz="half" idx="10"/>
          </p:nvPr>
        </p:nvSpPr>
        <p:spPr/>
        <p:txBody>
          <a:bodyPr/>
          <a:lstStyle>
            <a:lvl1pPr>
              <a:defRPr>
                <a:solidFill>
                  <a:schemeClr val="bg1"/>
                </a:solidFill>
              </a:defRPr>
            </a:lvl1pPr>
          </a:lstStyle>
          <a:p>
            <a:fld id="{57A8F801-9BF5-46D1-98A5-513B8005DAC3}" type="datetime1">
              <a:rPr lang="fi-FI" smtClean="0"/>
              <a:pPr/>
              <a:t>23.10.2023</a:t>
            </a:fld>
            <a:endParaRPr lang="fi-FI" dirty="0"/>
          </a:p>
        </p:txBody>
      </p:sp>
      <p:pic>
        <p:nvPicPr>
          <p:cNvPr id="11" name="Kuva 8" descr="VipuvoimaaEU_2014_2020_rgb-01.png"/>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10" name="Picture 9" descr="EU_EAKR_ESR_FI_vertical_20mm_rgb.png"/>
          <p:cNvPicPr>
            <a:picLocks noChangeAspect="1"/>
          </p:cNvPicPr>
          <p:nvPr userDrawn="1"/>
        </p:nvPicPr>
        <p:blipFill>
          <a:blip r:embed="rId6"/>
          <a:stretch>
            <a:fillRect/>
          </a:stretch>
        </p:blipFill>
        <p:spPr>
          <a:xfrm>
            <a:off x="7815118" y="5580000"/>
            <a:ext cx="1058355" cy="1094232"/>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A_kuvadia: tumma kuva">
    <p:bg>
      <p:bgPr>
        <a:solidFill>
          <a:schemeClr val="tx1"/>
        </a:solidFill>
        <a:effectLst/>
      </p:bgPr>
    </p:bg>
    <p:spTree>
      <p:nvGrpSpPr>
        <p:cNvPr id="1" name=""/>
        <p:cNvGrpSpPr/>
        <p:nvPr/>
      </p:nvGrpSpPr>
      <p:grpSpPr>
        <a:xfrm>
          <a:off x="0" y="0"/>
          <a:ext cx="0" cy="0"/>
          <a:chOff x="0" y="0"/>
          <a:chExt cx="0" cy="0"/>
        </a:xfrm>
      </p:grpSpPr>
      <p:pic>
        <p:nvPicPr>
          <p:cNvPr id="9" name="Kuva 8" descr="TEM_RR_PPT-taustat_RGB_valk_kehys_ja_teksti-0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5640094" y="616414"/>
            <a:ext cx="2950096" cy="1470025"/>
          </a:xfrm>
        </p:spPr>
        <p:txBody>
          <a:bodyPr wrap="square" anchor="t" anchorCtr="0"/>
          <a:lstStyle>
            <a:lvl1pPr algn="r">
              <a:defRPr>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sp>
        <p:nvSpPr>
          <p:cNvPr id="6" name="Dian numeron paikkamerkki 5"/>
          <p:cNvSpPr>
            <a:spLocks noGrp="1"/>
          </p:cNvSpPr>
          <p:nvPr>
            <p:ph type="sldNum" sz="quarter" idx="12"/>
          </p:nvPr>
        </p:nvSpPr>
        <p:spPr/>
        <p:txBody>
          <a:bodyPr/>
          <a:lstStyle>
            <a:lvl1pPr>
              <a:defRPr>
                <a:solidFill>
                  <a:schemeClr val="bg1"/>
                </a:solidFil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11"/>
          </p:nvPr>
        </p:nvSpPr>
        <p:spPr/>
        <p:txBody>
          <a:bodyPr/>
          <a:lstStyle>
            <a:lvl1pPr>
              <a:defRPr>
                <a:solidFill>
                  <a:schemeClr val="bg1"/>
                </a:solidFill>
              </a:defRPr>
            </a:lvl1pPr>
          </a:lstStyle>
          <a:p>
            <a:r>
              <a:rPr lang="fi-FI" dirty="0"/>
              <a:t>Etunimi Sukunimi</a:t>
            </a:r>
          </a:p>
        </p:txBody>
      </p:sp>
      <p:sp>
        <p:nvSpPr>
          <p:cNvPr id="4" name="Päivämäärän paikkamerkki 3"/>
          <p:cNvSpPr>
            <a:spLocks noGrp="1"/>
          </p:cNvSpPr>
          <p:nvPr>
            <p:ph type="dt" sz="half" idx="10"/>
          </p:nvPr>
        </p:nvSpPr>
        <p:spPr/>
        <p:txBody>
          <a:bodyPr/>
          <a:lstStyle>
            <a:lvl1pPr>
              <a:defRPr>
                <a:solidFill>
                  <a:schemeClr val="bg1"/>
                </a:solidFill>
              </a:defRPr>
            </a:lvl1pPr>
          </a:lstStyle>
          <a:p>
            <a:fld id="{57A8F801-9BF5-46D1-98A5-513B8005DAC3}" type="datetime1">
              <a:rPr lang="fi-FI" smtClean="0"/>
              <a:pPr/>
              <a:t>23.10.2023</a:t>
            </a:fld>
            <a:endParaRPr lang="fi-FI" dirty="0"/>
          </a:p>
        </p:txBody>
      </p:sp>
      <p:pic>
        <p:nvPicPr>
          <p:cNvPr id="10" name="Kuva 8"/>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12" name="Picture 11"/>
          <p:cNvPicPr>
            <a:picLocks noChangeAspect="1"/>
          </p:cNvPicPr>
          <p:nvPr userDrawn="1"/>
        </p:nvPicPr>
        <p:blipFill>
          <a:blip r:embed="rId6"/>
          <a:stretch>
            <a:fillRect/>
          </a:stretch>
        </p:blipFill>
        <p:spPr>
          <a:xfrm>
            <a:off x="7815118" y="5580000"/>
            <a:ext cx="1058355" cy="1094232"/>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B_kuvadia: vaalea kuva">
    <p:bg>
      <p:bgPr>
        <a:solidFill>
          <a:schemeClr val="tx1"/>
        </a:solidFill>
        <a:effectLst/>
      </p:bgPr>
    </p:bg>
    <p:spTree>
      <p:nvGrpSpPr>
        <p:cNvPr id="1" name=""/>
        <p:cNvGrpSpPr/>
        <p:nvPr/>
      </p:nvGrpSpPr>
      <p:grpSpPr>
        <a:xfrm>
          <a:off x="0" y="0"/>
          <a:ext cx="0" cy="0"/>
          <a:chOff x="0" y="0"/>
          <a:chExt cx="0" cy="0"/>
        </a:xfrm>
      </p:grpSpPr>
      <p:pic>
        <p:nvPicPr>
          <p:cNvPr id="10" name="Kuva 9" descr="TEM_RR_PPT-taustat_RGB_valk_kehys_tumma_teksti-0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ctrTitle"/>
          </p:nvPr>
        </p:nvSpPr>
        <p:spPr>
          <a:xfrm>
            <a:off x="5640094" y="616414"/>
            <a:ext cx="2950096" cy="1470025"/>
          </a:xfrm>
        </p:spPr>
        <p:txBody>
          <a:bodyPr wrap="square" anchor="t" anchorCtr="0"/>
          <a:lstStyle>
            <a:lvl1pPr algn="r">
              <a:defRPr>
                <a:solidFill>
                  <a:schemeClr val="bg1"/>
                </a:solidFill>
              </a:defRPr>
            </a:lvl1pPr>
          </a:lstStyle>
          <a:p>
            <a:r>
              <a:rPr lang="fi-FI" dirty="0"/>
              <a:t>Muokkaa </a:t>
            </a:r>
            <a:r>
              <a:rPr lang="fi-FI" dirty="0" err="1"/>
              <a:t>perustyyl</a:t>
            </a:r>
            <a:r>
              <a:rPr lang="fi-FI" dirty="0"/>
              <a:t>. </a:t>
            </a:r>
            <a:r>
              <a:rPr lang="fi-FI" dirty="0" err="1"/>
              <a:t>napsautt</a:t>
            </a:r>
            <a:r>
              <a:rPr lang="fi-FI" dirty="0"/>
              <a:t>.</a:t>
            </a:r>
          </a:p>
        </p:txBody>
      </p:sp>
      <p:sp>
        <p:nvSpPr>
          <p:cNvPr id="6" name="Dian numeron paikkamerkki 5"/>
          <p:cNvSpPr>
            <a:spLocks noGrp="1"/>
          </p:cNvSpPr>
          <p:nvPr>
            <p:ph type="sldNum" sz="quarter" idx="12"/>
          </p:nvPr>
        </p:nvSpPr>
        <p:spPr/>
        <p:txBody>
          <a:bodyPr/>
          <a:lstStyle>
            <a:lvl1pPr>
              <a:defRPr>
                <a:solidFill>
                  <a:schemeClr val="bg1"/>
                </a:solidFil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11"/>
          </p:nvPr>
        </p:nvSpPr>
        <p:spPr/>
        <p:txBody>
          <a:bodyPr/>
          <a:lstStyle>
            <a:lvl1pPr>
              <a:defRPr>
                <a:solidFill>
                  <a:schemeClr val="bg1"/>
                </a:solidFill>
              </a:defRPr>
            </a:lvl1pPr>
          </a:lstStyle>
          <a:p>
            <a:r>
              <a:rPr lang="fi-FI" dirty="0"/>
              <a:t>Etunimi Sukunimi</a:t>
            </a:r>
          </a:p>
        </p:txBody>
      </p:sp>
      <p:sp>
        <p:nvSpPr>
          <p:cNvPr id="4" name="Päivämäärän paikkamerkki 3"/>
          <p:cNvSpPr>
            <a:spLocks noGrp="1"/>
          </p:cNvSpPr>
          <p:nvPr>
            <p:ph type="dt" sz="half" idx="10"/>
          </p:nvPr>
        </p:nvSpPr>
        <p:spPr/>
        <p:txBody>
          <a:bodyPr/>
          <a:lstStyle>
            <a:lvl1pPr>
              <a:defRPr>
                <a:solidFill>
                  <a:schemeClr val="bg1"/>
                </a:solidFill>
              </a:defRPr>
            </a:lvl1pPr>
          </a:lstStyle>
          <a:p>
            <a:fld id="{57A8F801-9BF5-46D1-98A5-513B8005DAC3}" type="datetime1">
              <a:rPr lang="fi-FI" smtClean="0"/>
              <a:pPr/>
              <a:t>23.10.2023</a:t>
            </a:fld>
            <a:endParaRPr lang="fi-FI" dirty="0"/>
          </a:p>
        </p:txBody>
      </p:sp>
      <p:pic>
        <p:nvPicPr>
          <p:cNvPr id="9" name="Kuva 8"/>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12" name="Picture 11"/>
          <p:cNvPicPr>
            <a:picLocks noChangeAspect="1"/>
          </p:cNvPicPr>
          <p:nvPr userDrawn="1"/>
        </p:nvPicPr>
        <p:blipFill>
          <a:blip r:embed="rId6"/>
          <a:stretch>
            <a:fillRect/>
          </a:stretch>
        </p:blipFill>
        <p:spPr>
          <a:xfrm>
            <a:off x="7815118" y="5580000"/>
            <a:ext cx="1058355" cy="1094232"/>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ekstidia: yksipalstainen">
    <p:bg>
      <p:bgRef idx="1001">
        <a:schemeClr val="bg1"/>
      </p:bgRef>
    </p:bg>
    <p:spTree>
      <p:nvGrpSpPr>
        <p:cNvPr id="1" name=""/>
        <p:cNvGrpSpPr/>
        <p:nvPr/>
      </p:nvGrpSpPr>
      <p:grpSpPr>
        <a:xfrm>
          <a:off x="0" y="0"/>
          <a:ext cx="0" cy="0"/>
          <a:chOff x="0" y="0"/>
          <a:chExt cx="0" cy="0"/>
        </a:xfrm>
      </p:grpSpPr>
      <p:pic>
        <p:nvPicPr>
          <p:cNvPr id="9" name="Kuva 8" descr="TEM_RR_PPT-taustat_RGB_harmaa_kehys-0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title"/>
          </p:nvPr>
        </p:nvSpPr>
        <p:spPr/>
        <p:txBody>
          <a:bodyPr/>
          <a:lstStyle>
            <a:lvl1pP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idx="1"/>
          </p:nvPr>
        </p:nvSpPr>
        <p:spPr>
          <a:xfrm>
            <a:off x="540000" y="1584000"/>
            <a:ext cx="8064000" cy="4140000"/>
          </a:xfrm>
        </p:spPr>
        <p:txBody>
          <a:bodyPr/>
          <a:lstStyle>
            <a:lvl2pPr>
              <a:defRPr/>
            </a:lvl2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6" name="Dian numeron paikkamerkki 5"/>
          <p:cNvSpPr>
            <a:spLocks noGrp="1"/>
          </p:cNvSpPr>
          <p:nvPr>
            <p:ph type="sldNum" sz="quarter" idx="12"/>
          </p:nvPr>
        </p:nvSpPr>
        <p:spPr/>
        <p:txBody>
          <a:bodyPr wrap="none" rIns="0"/>
          <a:lstStyle>
            <a:lvl1pPr algn="l">
              <a:defRPr>
                <a:solidFill>
                  <a:schemeClr val="tx1"/>
                </a:solidFil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11"/>
          </p:nvPr>
        </p:nvSpPr>
        <p:spPr/>
        <p:txBody>
          <a:bodyPr wrap="none" rIns="0"/>
          <a:lstStyle>
            <a:lvl1pPr>
              <a:defRPr>
                <a:solidFill>
                  <a:schemeClr val="tx1"/>
                </a:solidFill>
              </a:defRPr>
            </a:lvl1pPr>
          </a:lstStyle>
          <a:p>
            <a:r>
              <a:rPr lang="fi-FI" dirty="0"/>
              <a:t>Etunimi Sukunimi</a:t>
            </a:r>
          </a:p>
        </p:txBody>
      </p:sp>
      <p:sp>
        <p:nvSpPr>
          <p:cNvPr id="4" name="Päivämäärän paikkamerkki 3"/>
          <p:cNvSpPr>
            <a:spLocks noGrp="1"/>
          </p:cNvSpPr>
          <p:nvPr>
            <p:ph type="dt" sz="half" idx="10"/>
          </p:nvPr>
        </p:nvSpPr>
        <p:spPr/>
        <p:txBody>
          <a:bodyPr wrap="none"/>
          <a:lstStyle>
            <a:lvl1pPr>
              <a:defRPr>
                <a:solidFill>
                  <a:schemeClr val="tx1"/>
                </a:solidFill>
              </a:defRPr>
            </a:lvl1pPr>
          </a:lstStyle>
          <a:p>
            <a:fld id="{E926D19E-78B6-4D02-8772-4056A94F9977}" type="datetime1">
              <a:rPr lang="fi-FI" smtClean="0"/>
              <a:pPr/>
              <a:t>23.10.2023</a:t>
            </a:fld>
            <a:endParaRPr lang="fi-FI" dirty="0"/>
          </a:p>
        </p:txBody>
      </p:sp>
      <p:pic>
        <p:nvPicPr>
          <p:cNvPr id="10" name="Kuva 8"/>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12" name="Picture 11"/>
          <p:cNvPicPr>
            <a:picLocks noChangeAspect="1"/>
          </p:cNvPicPr>
          <p:nvPr userDrawn="1"/>
        </p:nvPicPr>
        <p:blipFill>
          <a:blip r:embed="rId6"/>
          <a:stretch>
            <a:fillRect/>
          </a:stretch>
        </p:blipFill>
        <p:spPr>
          <a:xfrm>
            <a:off x="7815118" y="5580000"/>
            <a:ext cx="1058355" cy="109423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5_Tekstidia: kaksipalstainen">
    <p:bg>
      <p:bgRef idx="1001">
        <a:schemeClr val="bg1"/>
      </p:bgRef>
    </p:bg>
    <p:spTree>
      <p:nvGrpSpPr>
        <p:cNvPr id="1" name=""/>
        <p:cNvGrpSpPr/>
        <p:nvPr/>
      </p:nvGrpSpPr>
      <p:grpSpPr>
        <a:xfrm>
          <a:off x="0" y="0"/>
          <a:ext cx="0" cy="0"/>
          <a:chOff x="0" y="0"/>
          <a:chExt cx="0" cy="0"/>
        </a:xfrm>
      </p:grpSpPr>
      <p:pic>
        <p:nvPicPr>
          <p:cNvPr id="10" name="Kuva 9" descr="TEM_RR_PPT-taustat_RGB_harmaa_kehys-0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title"/>
          </p:nvPr>
        </p:nvSpPr>
        <p:spPr/>
        <p:txBody>
          <a:bodyPr/>
          <a:lstStyle>
            <a:lvl1pP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sz="half" idx="1"/>
          </p:nvPr>
        </p:nvSpPr>
        <p:spPr>
          <a:xfrm>
            <a:off x="540000" y="1584000"/>
            <a:ext cx="3924000" cy="4500000"/>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4648200" y="1584000"/>
            <a:ext cx="3960000" cy="4500000"/>
          </a:xfrm>
        </p:spPr>
        <p:txBody>
          <a:bodyPr/>
          <a:lstStyle>
            <a:lvl1pPr>
              <a:defRPr sz="24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Dian numeron paikkamerkki 6"/>
          <p:cNvSpPr>
            <a:spLocks noGrp="1"/>
          </p:cNvSpPr>
          <p:nvPr>
            <p:ph type="sldNum" sz="quarter" idx="12"/>
          </p:nvPr>
        </p:nvSpPr>
        <p:spPr/>
        <p:txBody>
          <a:bodyPr/>
          <a:lstStyle>
            <a:lvl1pPr>
              <a:defRPr>
                <a:solidFill>
                  <a:schemeClr val="tx1"/>
                </a:solidFill>
              </a:defRPr>
            </a:lvl1pPr>
          </a:lstStyle>
          <a:p>
            <a:fld id="{2A4837A0-F8B5-40DF-B7A3-2778985E9851}" type="slidenum">
              <a:rPr lang="fi-FI" smtClean="0"/>
              <a:pPr/>
              <a:t>‹#›</a:t>
            </a:fld>
            <a:endParaRPr lang="fi-FI" dirty="0"/>
          </a:p>
        </p:txBody>
      </p:sp>
      <p:sp>
        <p:nvSpPr>
          <p:cNvPr id="6" name="Alatunnisteen paikkamerkki 5"/>
          <p:cNvSpPr>
            <a:spLocks noGrp="1"/>
          </p:cNvSpPr>
          <p:nvPr>
            <p:ph type="ftr" sz="quarter" idx="11"/>
          </p:nvPr>
        </p:nvSpPr>
        <p:spPr/>
        <p:txBody>
          <a:bodyPr/>
          <a:lstStyle>
            <a:lvl1pPr>
              <a:defRPr>
                <a:solidFill>
                  <a:schemeClr val="tx1"/>
                </a:solidFill>
              </a:defRPr>
            </a:lvl1pPr>
          </a:lstStyle>
          <a:p>
            <a:r>
              <a:rPr lang="fi-FI" dirty="0"/>
              <a:t>Etunimi Sukunimi</a:t>
            </a:r>
          </a:p>
        </p:txBody>
      </p:sp>
      <p:sp>
        <p:nvSpPr>
          <p:cNvPr id="5" name="Päivämäärän paikkamerkki 4"/>
          <p:cNvSpPr>
            <a:spLocks noGrp="1"/>
          </p:cNvSpPr>
          <p:nvPr>
            <p:ph type="dt" sz="half" idx="10"/>
          </p:nvPr>
        </p:nvSpPr>
        <p:spPr/>
        <p:txBody>
          <a:bodyPr/>
          <a:lstStyle>
            <a:lvl1pPr>
              <a:defRPr>
                <a:solidFill>
                  <a:schemeClr val="tx1"/>
                </a:solidFill>
              </a:defRPr>
            </a:lvl1pPr>
          </a:lstStyle>
          <a:p>
            <a:fld id="{D00111C6-550F-476F-A8E9-87059F984CC5}" type="datetime1">
              <a:rPr lang="fi-FI" smtClean="0"/>
              <a:pPr/>
              <a:t>23.10.2023</a:t>
            </a:fld>
            <a:endParaRPr lang="fi-FI" dirty="0"/>
          </a:p>
        </p:txBody>
      </p:sp>
      <p:pic>
        <p:nvPicPr>
          <p:cNvPr id="11" name="Kuva 8"/>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13" name="Picture 12"/>
          <p:cNvPicPr>
            <a:picLocks noChangeAspect="1"/>
          </p:cNvPicPr>
          <p:nvPr userDrawn="1"/>
        </p:nvPicPr>
        <p:blipFill>
          <a:blip r:embed="rId6"/>
          <a:stretch>
            <a:fillRect/>
          </a:stretch>
        </p:blipFill>
        <p:spPr>
          <a:xfrm>
            <a:off x="7815118" y="5580000"/>
            <a:ext cx="1058355" cy="109423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ekstidia: yksip. väliotsikolla">
    <p:bg>
      <p:bgRef idx="1001">
        <a:schemeClr val="bg1"/>
      </p:bgRef>
    </p:bg>
    <p:spTree>
      <p:nvGrpSpPr>
        <p:cNvPr id="1" name=""/>
        <p:cNvGrpSpPr/>
        <p:nvPr/>
      </p:nvGrpSpPr>
      <p:grpSpPr>
        <a:xfrm>
          <a:off x="0" y="0"/>
          <a:ext cx="0" cy="0"/>
          <a:chOff x="0" y="0"/>
          <a:chExt cx="0" cy="0"/>
        </a:xfrm>
      </p:grpSpPr>
      <p:pic>
        <p:nvPicPr>
          <p:cNvPr id="12" name="Kuva 11" descr="TEM_RR_PPT-taustat_RGB_harmaa_kehys-0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title"/>
          </p:nvPr>
        </p:nvSpPr>
        <p:spPr/>
        <p:txBody>
          <a:bodyPr/>
          <a:lstStyle>
            <a:lvl1pP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540000" y="1584000"/>
            <a:ext cx="8064448" cy="360000"/>
          </a:xfrm>
        </p:spPr>
        <p:txBody>
          <a:bodyPr wrap="square"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540000" y="1980000"/>
            <a:ext cx="8064448" cy="360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9" name="Dian numeron paikkamerkki 8"/>
          <p:cNvSpPr>
            <a:spLocks noGrp="1"/>
          </p:cNvSpPr>
          <p:nvPr>
            <p:ph type="sldNum" sz="quarter" idx="12"/>
          </p:nvPr>
        </p:nvSpPr>
        <p:spPr/>
        <p:txBody>
          <a:bodyPr/>
          <a:lstStyle>
            <a:lvl1pPr>
              <a:defRPr>
                <a:solidFill>
                  <a:schemeClr val="tx1"/>
                </a:solidFill>
              </a:defRPr>
            </a:lvl1pPr>
          </a:lstStyle>
          <a:p>
            <a:fld id="{2A4837A0-F8B5-40DF-B7A3-2778985E9851}" type="slidenum">
              <a:rPr lang="fi-FI" smtClean="0"/>
              <a:pPr/>
              <a:t>‹#›</a:t>
            </a:fld>
            <a:endParaRPr lang="fi-FI" dirty="0"/>
          </a:p>
        </p:txBody>
      </p:sp>
      <p:sp>
        <p:nvSpPr>
          <p:cNvPr id="8" name="Alatunnisteen paikkamerkki 7"/>
          <p:cNvSpPr>
            <a:spLocks noGrp="1"/>
          </p:cNvSpPr>
          <p:nvPr>
            <p:ph type="ftr" sz="quarter" idx="11"/>
          </p:nvPr>
        </p:nvSpPr>
        <p:spPr/>
        <p:txBody>
          <a:bodyPr/>
          <a:lstStyle>
            <a:lvl1pPr>
              <a:defRPr>
                <a:solidFill>
                  <a:schemeClr val="tx1"/>
                </a:solidFill>
              </a:defRPr>
            </a:lvl1pPr>
          </a:lstStyle>
          <a:p>
            <a:r>
              <a:rPr lang="fi-FI" dirty="0"/>
              <a:t>Etunimi Sukunimi</a:t>
            </a:r>
          </a:p>
        </p:txBody>
      </p:sp>
      <p:sp>
        <p:nvSpPr>
          <p:cNvPr id="7" name="Päivämäärän paikkamerkki 6"/>
          <p:cNvSpPr>
            <a:spLocks noGrp="1"/>
          </p:cNvSpPr>
          <p:nvPr>
            <p:ph type="dt" sz="half" idx="10"/>
          </p:nvPr>
        </p:nvSpPr>
        <p:spPr/>
        <p:txBody>
          <a:bodyPr/>
          <a:lstStyle>
            <a:lvl1pPr>
              <a:defRPr>
                <a:solidFill>
                  <a:schemeClr val="tx1"/>
                </a:solidFill>
              </a:defRPr>
            </a:lvl1pPr>
          </a:lstStyle>
          <a:p>
            <a:fld id="{3952FA39-4A70-4416-BD6A-317A14324BE2}" type="datetime1">
              <a:rPr lang="fi-FI" smtClean="0"/>
              <a:pPr/>
              <a:t>23.10.2023</a:t>
            </a:fld>
            <a:endParaRPr lang="fi-FI" dirty="0"/>
          </a:p>
        </p:txBody>
      </p:sp>
      <p:pic>
        <p:nvPicPr>
          <p:cNvPr id="13" name="Kuva 8"/>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11" name="Picture 10"/>
          <p:cNvPicPr>
            <a:picLocks noChangeAspect="1"/>
          </p:cNvPicPr>
          <p:nvPr userDrawn="1"/>
        </p:nvPicPr>
        <p:blipFill>
          <a:blip r:embed="rId6"/>
          <a:stretch>
            <a:fillRect/>
          </a:stretch>
        </p:blipFill>
        <p:spPr>
          <a:xfrm>
            <a:off x="7815118" y="5580000"/>
            <a:ext cx="1058355" cy="109423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7_Tekstidia: vain otsikko">
    <p:bg>
      <p:bgRef idx="1001">
        <a:schemeClr val="bg1"/>
      </p:bgRef>
    </p:bg>
    <p:spTree>
      <p:nvGrpSpPr>
        <p:cNvPr id="1" name=""/>
        <p:cNvGrpSpPr/>
        <p:nvPr/>
      </p:nvGrpSpPr>
      <p:grpSpPr>
        <a:xfrm>
          <a:off x="0" y="0"/>
          <a:ext cx="0" cy="0"/>
          <a:chOff x="0" y="0"/>
          <a:chExt cx="0" cy="0"/>
        </a:xfrm>
      </p:grpSpPr>
      <p:pic>
        <p:nvPicPr>
          <p:cNvPr id="8" name="Kuva 7" descr="TEM_RR_PPT-taustat_RGB_harmaa_kehys-0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Otsikko 1"/>
          <p:cNvSpPr>
            <a:spLocks noGrp="1"/>
          </p:cNvSpPr>
          <p:nvPr>
            <p:ph type="title"/>
          </p:nvPr>
        </p:nvSpPr>
        <p:spPr/>
        <p:txBody>
          <a:bodyPr/>
          <a:lstStyle>
            <a:lvl1pPr>
              <a:defRPr>
                <a:solidFill>
                  <a:schemeClr val="tx1"/>
                </a:solidFill>
              </a:defRPr>
            </a:lvl1pPr>
          </a:lstStyle>
          <a:p>
            <a:r>
              <a:rPr lang="fi-FI" dirty="0"/>
              <a:t>Muokkaa </a:t>
            </a:r>
            <a:r>
              <a:rPr lang="fi-FI" dirty="0" err="1"/>
              <a:t>perustyyl</a:t>
            </a:r>
            <a:r>
              <a:rPr lang="fi-FI" dirty="0"/>
              <a:t>. </a:t>
            </a:r>
            <a:r>
              <a:rPr lang="fi-FI" dirty="0" err="1"/>
              <a:t>napsautt</a:t>
            </a:r>
            <a:r>
              <a:rPr lang="fi-FI" dirty="0"/>
              <a:t>.</a:t>
            </a:r>
          </a:p>
        </p:txBody>
      </p:sp>
      <p:sp>
        <p:nvSpPr>
          <p:cNvPr id="5" name="Dian numeron paikkamerkki 4"/>
          <p:cNvSpPr>
            <a:spLocks noGrp="1"/>
          </p:cNvSpPr>
          <p:nvPr>
            <p:ph type="sldNum" sz="quarter" idx="12"/>
          </p:nvPr>
        </p:nvSpPr>
        <p:spPr/>
        <p:txBody>
          <a:bodyPr/>
          <a:lstStyle>
            <a:lvl1pPr>
              <a:defRPr>
                <a:solidFill>
                  <a:schemeClr val="tx1"/>
                </a:solidFill>
              </a:defRPr>
            </a:lvl1pPr>
          </a:lstStyle>
          <a:p>
            <a:fld id="{2A4837A0-F8B5-40DF-B7A3-2778985E9851}" type="slidenum">
              <a:rPr lang="fi-FI" smtClean="0"/>
              <a:pPr/>
              <a:t>‹#›</a:t>
            </a:fld>
            <a:endParaRPr lang="fi-FI" dirty="0"/>
          </a:p>
        </p:txBody>
      </p:sp>
      <p:sp>
        <p:nvSpPr>
          <p:cNvPr id="4" name="Alatunnisteen paikkamerkki 3"/>
          <p:cNvSpPr>
            <a:spLocks noGrp="1"/>
          </p:cNvSpPr>
          <p:nvPr>
            <p:ph type="ftr" sz="quarter" idx="11"/>
          </p:nvPr>
        </p:nvSpPr>
        <p:spPr/>
        <p:txBody>
          <a:bodyPr/>
          <a:lstStyle>
            <a:lvl1pPr>
              <a:defRPr>
                <a:solidFill>
                  <a:schemeClr val="tx1"/>
                </a:solidFill>
              </a:defRPr>
            </a:lvl1pPr>
          </a:lstStyle>
          <a:p>
            <a:r>
              <a:rPr lang="fi-FI" dirty="0"/>
              <a:t>Etunimi Sukunimi</a:t>
            </a:r>
          </a:p>
        </p:txBody>
      </p:sp>
      <p:sp>
        <p:nvSpPr>
          <p:cNvPr id="3" name="Päivämäärän paikkamerkki 2"/>
          <p:cNvSpPr>
            <a:spLocks noGrp="1"/>
          </p:cNvSpPr>
          <p:nvPr>
            <p:ph type="dt" sz="half" idx="10"/>
          </p:nvPr>
        </p:nvSpPr>
        <p:spPr/>
        <p:txBody>
          <a:bodyPr/>
          <a:lstStyle>
            <a:lvl1pPr>
              <a:defRPr>
                <a:solidFill>
                  <a:schemeClr val="tx1"/>
                </a:solidFill>
              </a:defRPr>
            </a:lvl1pPr>
          </a:lstStyle>
          <a:p>
            <a:fld id="{CC2D5EEE-C8B3-43A5-8984-4E9E998B8BE3}" type="datetime1">
              <a:rPr lang="fi-FI" smtClean="0"/>
              <a:pPr/>
              <a:t>23.10.2023</a:t>
            </a:fld>
            <a:endParaRPr lang="fi-FI" dirty="0"/>
          </a:p>
        </p:txBody>
      </p:sp>
      <p:pic>
        <p:nvPicPr>
          <p:cNvPr id="9" name="Kuva 8"/>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6474839" y="5842800"/>
            <a:ext cx="1216612" cy="864096"/>
          </a:xfrm>
          <a:prstGeom prst="rect">
            <a:avLst/>
          </a:prstGeom>
        </p:spPr>
      </p:pic>
      <p:pic>
        <p:nvPicPr>
          <p:cNvPr id="11" name="Picture 10"/>
          <p:cNvPicPr>
            <a:picLocks noChangeAspect="1"/>
          </p:cNvPicPr>
          <p:nvPr userDrawn="1"/>
        </p:nvPicPr>
        <p:blipFill>
          <a:blip r:embed="rId6"/>
          <a:stretch>
            <a:fillRect/>
          </a:stretch>
        </p:blipFill>
        <p:spPr>
          <a:xfrm>
            <a:off x="7815118" y="5580000"/>
            <a:ext cx="1058355" cy="109423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540000" y="612000"/>
            <a:ext cx="8064000" cy="900000"/>
          </a:xfrm>
          <a:prstGeom prst="rect">
            <a:avLst/>
          </a:prstGeom>
        </p:spPr>
        <p:txBody>
          <a:bodyPr vert="horz" lIns="0" tIns="0" rIns="0" bIns="0" rtlCol="0" anchor="t" anchorCtr="0">
            <a:no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540000" y="1584000"/>
            <a:ext cx="8064000" cy="4140000"/>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ian numeron paikkamerkki 5"/>
          <p:cNvSpPr>
            <a:spLocks noGrp="1"/>
          </p:cNvSpPr>
          <p:nvPr>
            <p:ph type="sldNum" sz="quarter" idx="4"/>
          </p:nvPr>
        </p:nvSpPr>
        <p:spPr>
          <a:xfrm>
            <a:off x="189137" y="6309320"/>
            <a:ext cx="432000" cy="360000"/>
          </a:xfrm>
          <a:prstGeom prst="rect">
            <a:avLst/>
          </a:prstGeom>
        </p:spPr>
        <p:txBody>
          <a:bodyPr vert="horz" lIns="91440" tIns="45720" rIns="91440" bIns="45720" rtlCol="0" anchor="ctr"/>
          <a:lstStyle>
            <a:lvl1pPr algn="l">
              <a:defRPr sz="1000">
                <a:solidFill>
                  <a:schemeClr val="tx1"/>
                </a:solidFill>
              </a:defRPr>
            </a:lvl1pPr>
          </a:lstStyle>
          <a:p>
            <a:fld id="{2A4837A0-F8B5-40DF-B7A3-2778985E9851}" type="slidenum">
              <a:rPr lang="fi-FI" smtClean="0"/>
              <a:pPr/>
              <a:t>‹#›</a:t>
            </a:fld>
            <a:endParaRPr lang="fi-FI" dirty="0"/>
          </a:p>
        </p:txBody>
      </p:sp>
      <p:sp>
        <p:nvSpPr>
          <p:cNvPr id="5" name="Alatunnisteen paikkamerkki 4"/>
          <p:cNvSpPr>
            <a:spLocks noGrp="1"/>
          </p:cNvSpPr>
          <p:nvPr>
            <p:ph type="ftr" sz="quarter" idx="3"/>
          </p:nvPr>
        </p:nvSpPr>
        <p:spPr>
          <a:xfrm>
            <a:off x="654030" y="6309320"/>
            <a:ext cx="1980000" cy="360000"/>
          </a:xfrm>
          <a:prstGeom prst="rect">
            <a:avLst/>
          </a:prstGeom>
        </p:spPr>
        <p:txBody>
          <a:bodyPr vert="horz" lIns="91440" tIns="45720" rIns="0" bIns="45720" rtlCol="0" anchor="ctr"/>
          <a:lstStyle>
            <a:lvl1pPr algn="l">
              <a:defRPr sz="1000">
                <a:solidFill>
                  <a:schemeClr val="tx1"/>
                </a:solidFill>
              </a:defRPr>
            </a:lvl1pPr>
          </a:lstStyle>
          <a:p>
            <a:r>
              <a:rPr lang="fi-FI" dirty="0"/>
              <a:t>Etunimi Sukunimi</a:t>
            </a:r>
          </a:p>
        </p:txBody>
      </p:sp>
      <p:sp>
        <p:nvSpPr>
          <p:cNvPr id="4" name="Päivämäärän paikkamerkki 3"/>
          <p:cNvSpPr>
            <a:spLocks noGrp="1"/>
          </p:cNvSpPr>
          <p:nvPr>
            <p:ph type="dt" sz="half" idx="2"/>
          </p:nvPr>
        </p:nvSpPr>
        <p:spPr>
          <a:xfrm>
            <a:off x="2666284" y="6309320"/>
            <a:ext cx="1080000" cy="360000"/>
          </a:xfrm>
          <a:prstGeom prst="rect">
            <a:avLst/>
          </a:prstGeom>
        </p:spPr>
        <p:txBody>
          <a:bodyPr vert="horz" lIns="91440" tIns="45720" rIns="91440" bIns="45720" rtlCol="0" anchor="ctr"/>
          <a:lstStyle>
            <a:lvl1pPr algn="r">
              <a:defRPr sz="1000">
                <a:solidFill>
                  <a:schemeClr val="tx1"/>
                </a:solidFill>
              </a:defRPr>
            </a:lvl1pPr>
          </a:lstStyle>
          <a:p>
            <a:fld id="{B21B48D5-7DCF-4B12-8FC3-76BB2D33A198}" type="datetime1">
              <a:rPr lang="fi-FI" smtClean="0"/>
              <a:pPr/>
              <a:t>23.10.2023</a:t>
            </a:fld>
            <a:endParaRPr lang="fi-FI" dirty="0"/>
          </a:p>
        </p:txBody>
      </p:sp>
    </p:spTree>
  </p:cSld>
  <p:clrMap bg1="lt1" tx1="dk1" bg2="lt2" tx2="dk2" accent1="accent1" accent2="accent2" accent3="accent3" accent4="accent4" accent5="accent5" accent6="accent6" hlink="hlink" folHlink="folHlink"/>
  <p:sldLayoutIdLst>
    <p:sldLayoutId id="2147483658" r:id="rId1"/>
    <p:sldLayoutId id="2147483666" r:id="rId2"/>
    <p:sldLayoutId id="2147483659" r:id="rId3"/>
    <p:sldLayoutId id="2147483665" r:id="rId4"/>
    <p:sldLayoutId id="2147483667" r:id="rId5"/>
    <p:sldLayoutId id="2147483660" r:id="rId6"/>
    <p:sldLayoutId id="2147483661" r:id="rId7"/>
    <p:sldLayoutId id="2147483662" r:id="rId8"/>
    <p:sldLayoutId id="2147483663" r:id="rId9"/>
    <p:sldLayoutId id="2147483664" r:id="rId10"/>
  </p:sldLayoutIdLst>
  <p:hf hdr="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73DC047-9ED0-DAF8-2104-BAB13F01C7B8}"/>
              </a:ext>
            </a:extLst>
          </p:cNvPr>
          <p:cNvSpPr>
            <a:spLocks noGrp="1"/>
          </p:cNvSpPr>
          <p:nvPr>
            <p:ph type="ctrTitle"/>
          </p:nvPr>
        </p:nvSpPr>
        <p:spPr>
          <a:xfrm>
            <a:off x="683568" y="1441651"/>
            <a:ext cx="4320480" cy="1699317"/>
          </a:xfrm>
        </p:spPr>
        <p:txBody>
          <a:bodyPr/>
          <a:lstStyle/>
          <a:p>
            <a:r>
              <a:rPr lang="en-US" dirty="0"/>
              <a:t>Vetovoimaa </a:t>
            </a:r>
            <a:r>
              <a:rPr lang="en-US" dirty="0" err="1"/>
              <a:t>ruokapalvelualalle</a:t>
            </a:r>
            <a:r>
              <a:rPr lang="en-US" dirty="0"/>
              <a:t>, </a:t>
            </a:r>
            <a:r>
              <a:rPr lang="en-US" dirty="0" err="1"/>
              <a:t>VeRa</a:t>
            </a:r>
            <a:r>
              <a:rPr lang="en-US" dirty="0"/>
              <a:t> - </a:t>
            </a:r>
            <a:r>
              <a:rPr lang="en-US" dirty="0" err="1"/>
              <a:t>hanke</a:t>
            </a:r>
            <a:endParaRPr lang="en-US" dirty="0"/>
          </a:p>
        </p:txBody>
      </p:sp>
      <p:sp>
        <p:nvSpPr>
          <p:cNvPr id="15" name="Subtitle 2">
            <a:extLst>
              <a:ext uri="{FF2B5EF4-FFF2-40B4-BE49-F238E27FC236}">
                <a16:creationId xmlns:a16="http://schemas.microsoft.com/office/drawing/2014/main" id="{0B7FBA92-6844-86CE-97E7-3FC8A65BCB1A}"/>
              </a:ext>
            </a:extLst>
          </p:cNvPr>
          <p:cNvSpPr>
            <a:spLocks noGrp="1"/>
          </p:cNvSpPr>
          <p:nvPr>
            <p:ph type="subTitle" idx="1"/>
          </p:nvPr>
        </p:nvSpPr>
        <p:spPr>
          <a:xfrm flipH="1">
            <a:off x="1331640" y="3604791"/>
            <a:ext cx="3384376" cy="1912441"/>
          </a:xfrm>
        </p:spPr>
        <p:txBody>
          <a:bodyPr/>
          <a:lstStyle/>
          <a:p>
            <a:r>
              <a:rPr lang="fi-FI" b="0" i="0" dirty="0">
                <a:solidFill>
                  <a:srgbClr val="242424"/>
                </a:solidFill>
                <a:effectLst/>
                <a:latin typeface="Calibri" panose="020F0502020204030204" pitchFamily="34" charset="0"/>
              </a:rPr>
              <a:t>Vera-hankkeen osallistujien kokemuksia ja ajatuksia tulevaisuuden jatkotoimenpiteistä</a:t>
            </a:r>
          </a:p>
          <a:p>
            <a:r>
              <a:rPr lang="fi-FI" b="0" dirty="0">
                <a:solidFill>
                  <a:srgbClr val="242424"/>
                </a:solidFill>
                <a:latin typeface="Calibri" panose="020F0502020204030204" pitchFamily="34" charset="0"/>
              </a:rPr>
              <a:t>Peltokoski Jari-Markus, Sedu</a:t>
            </a:r>
            <a:endParaRPr lang="en-US" dirty="0"/>
          </a:p>
        </p:txBody>
      </p:sp>
      <p:pic>
        <p:nvPicPr>
          <p:cNvPr id="2" name="Kuva 2">
            <a:extLst>
              <a:ext uri="{FF2B5EF4-FFF2-40B4-BE49-F238E27FC236}">
                <a16:creationId xmlns:a16="http://schemas.microsoft.com/office/drawing/2014/main" id="{03F0F681-024F-12AE-99D3-1DA9A04EE8F4}"/>
              </a:ext>
            </a:extLst>
          </p:cNvPr>
          <p:cNvPicPr>
            <a:picLocks noGrp="1" noChangeAspect="1"/>
          </p:cNvPicPr>
          <p:nvPr>
            <p:ph type="pic" sz="quarter" idx="12"/>
          </p:nvPr>
        </p:nvPicPr>
        <p:blipFill rotWithShape="1">
          <a:blip r:embed="rId2"/>
          <a:srcRect l="6988" r="6988"/>
          <a:stretch/>
        </p:blipFill>
        <p:spPr>
          <a:xfrm>
            <a:off x="360073" y="5796000"/>
            <a:ext cx="1439853" cy="719137"/>
          </a:xfrm>
          <a:noFill/>
        </p:spPr>
      </p:pic>
      <p:pic>
        <p:nvPicPr>
          <p:cNvPr id="6" name="Kuva 11">
            <a:extLst>
              <a:ext uri="{FF2B5EF4-FFF2-40B4-BE49-F238E27FC236}">
                <a16:creationId xmlns:a16="http://schemas.microsoft.com/office/drawing/2014/main" id="{AB5A19B0-4316-BD1A-9509-61E77808F623}"/>
              </a:ext>
            </a:extLst>
          </p:cNvPr>
          <p:cNvPicPr>
            <a:picLocks noChangeAspect="1"/>
          </p:cNvPicPr>
          <p:nvPr/>
        </p:nvPicPr>
        <p:blipFill>
          <a:blip r:embed="rId3"/>
          <a:stretch>
            <a:fillRect/>
          </a:stretch>
        </p:blipFill>
        <p:spPr>
          <a:xfrm>
            <a:off x="2031332" y="5949280"/>
            <a:ext cx="1440000" cy="415878"/>
          </a:xfrm>
          <a:prstGeom prst="rect">
            <a:avLst/>
          </a:prstGeom>
          <a:noFill/>
        </p:spPr>
      </p:pic>
      <p:pic>
        <p:nvPicPr>
          <p:cNvPr id="6146" name="Picture 2">
            <a:extLst>
              <a:ext uri="{FF2B5EF4-FFF2-40B4-BE49-F238E27FC236}">
                <a16:creationId xmlns:a16="http://schemas.microsoft.com/office/drawing/2014/main" id="{DEC7A328-7EE5-CB5F-7B2A-F92FC877BA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332656"/>
            <a:ext cx="3708164" cy="44644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C5571F9-F6A8-C3C1-565B-75811C4985B6}"/>
              </a:ext>
            </a:extLst>
          </p:cNvPr>
          <p:cNvSpPr>
            <a:spLocks noGrp="1"/>
          </p:cNvSpPr>
          <p:nvPr>
            <p:ph type="title"/>
          </p:nvPr>
        </p:nvSpPr>
        <p:spPr/>
        <p:txBody>
          <a:bodyPr/>
          <a:lstStyle/>
          <a:p>
            <a:r>
              <a:rPr lang="fi-FI" dirty="0"/>
              <a:t>TULOSTEN TARKASTELU, KYSYMYSTEN MUKAISESTI</a:t>
            </a:r>
          </a:p>
        </p:txBody>
      </p:sp>
      <p:sp>
        <p:nvSpPr>
          <p:cNvPr id="3" name="Sisällön paikkamerkki 2">
            <a:extLst>
              <a:ext uri="{FF2B5EF4-FFF2-40B4-BE49-F238E27FC236}">
                <a16:creationId xmlns:a16="http://schemas.microsoft.com/office/drawing/2014/main" id="{BCB3A62B-6114-BD13-0C73-64DC404702F0}"/>
              </a:ext>
            </a:extLst>
          </p:cNvPr>
          <p:cNvSpPr>
            <a:spLocks noGrp="1"/>
          </p:cNvSpPr>
          <p:nvPr>
            <p:ph idx="1"/>
          </p:nvPr>
        </p:nvSpPr>
        <p:spPr/>
        <p:txBody>
          <a:bodyPr/>
          <a:lstStyle/>
          <a:p>
            <a:pPr marL="0" indent="0">
              <a:buNone/>
            </a:pPr>
            <a:r>
              <a:rPr lang="fi-FI" dirty="0"/>
              <a:t>4. Innovaatioleiri-kiertue: Kuinka sitä tulisi mielestäsi jatkaa tai kehittää? (jatkuu)</a:t>
            </a:r>
          </a:p>
          <a:p>
            <a:r>
              <a:rPr lang="fi-FI" sz="2000" dirty="0"/>
              <a:t>Kiertueelle toivottiin mukaan ruokapalveluiden ammattilaisia kertomaan omasta työstään, jolloin alan nostama tunteen palo heijastuisi ammattilaisesta itsestään, eikä olisi toisen käden kertomaa.</a:t>
            </a:r>
          </a:p>
          <a:p>
            <a:r>
              <a:rPr lang="fi-FI" sz="2000" dirty="0"/>
              <a:t>Panostusta toivottiin toisaalta jo yläkoulun varhaisiin vaiheisiin, jolloin ollaan herättelemässä erilaisia kiinnostuksen kohteita, mutta myös lukioikäisille soveltuvaa markkinointia kaivattiin enemmän. Lukion opiskelijathan hyvin usein työskentelevät opintojen ohella ruokapalvelualalla, josta heitä on mahdollisuus innostaa alan mahdollisiin jatko-opintoihin.</a:t>
            </a:r>
          </a:p>
        </p:txBody>
      </p:sp>
      <p:sp>
        <p:nvSpPr>
          <p:cNvPr id="4" name="Dian numeron paikkamerkki 3">
            <a:extLst>
              <a:ext uri="{FF2B5EF4-FFF2-40B4-BE49-F238E27FC236}">
                <a16:creationId xmlns:a16="http://schemas.microsoft.com/office/drawing/2014/main" id="{8B1B807D-44B0-AB61-15BF-5F5E6B3ACF94}"/>
              </a:ext>
            </a:extLst>
          </p:cNvPr>
          <p:cNvSpPr>
            <a:spLocks noGrp="1"/>
          </p:cNvSpPr>
          <p:nvPr>
            <p:ph type="sldNum" sz="quarter" idx="12"/>
          </p:nvPr>
        </p:nvSpPr>
        <p:spPr/>
        <p:txBody>
          <a:bodyPr/>
          <a:lstStyle/>
          <a:p>
            <a:fld id="{2A4837A0-F8B5-40DF-B7A3-2778985E9851}" type="slidenum">
              <a:rPr lang="fi-FI" smtClean="0"/>
              <a:pPr/>
              <a:t>10</a:t>
            </a:fld>
            <a:endParaRPr lang="fi-FI" dirty="0"/>
          </a:p>
        </p:txBody>
      </p:sp>
      <p:sp>
        <p:nvSpPr>
          <p:cNvPr id="5" name="Alatunnisteen paikkamerkki 4">
            <a:extLst>
              <a:ext uri="{FF2B5EF4-FFF2-40B4-BE49-F238E27FC236}">
                <a16:creationId xmlns:a16="http://schemas.microsoft.com/office/drawing/2014/main" id="{887EFEC9-E497-2DF9-D477-49C6D6EFB7DC}"/>
              </a:ext>
            </a:extLst>
          </p:cNvPr>
          <p:cNvSpPr>
            <a:spLocks noGrp="1"/>
          </p:cNvSpPr>
          <p:nvPr>
            <p:ph type="ftr" sz="quarter" idx="11"/>
          </p:nvPr>
        </p:nvSpPr>
        <p:spPr/>
        <p:txBody>
          <a:bodyPr/>
          <a:lstStyle/>
          <a:p>
            <a:r>
              <a:rPr lang="fi-FI"/>
              <a:t>Etunimi Sukunimi</a:t>
            </a:r>
            <a:endParaRPr lang="fi-FI" dirty="0"/>
          </a:p>
        </p:txBody>
      </p:sp>
      <p:sp>
        <p:nvSpPr>
          <p:cNvPr id="6" name="Päivämäärän paikkamerkki 5">
            <a:extLst>
              <a:ext uri="{FF2B5EF4-FFF2-40B4-BE49-F238E27FC236}">
                <a16:creationId xmlns:a16="http://schemas.microsoft.com/office/drawing/2014/main" id="{E6B5278F-DBDF-478F-8005-73D2B8A9A321}"/>
              </a:ext>
            </a:extLst>
          </p:cNvPr>
          <p:cNvSpPr>
            <a:spLocks noGrp="1"/>
          </p:cNvSpPr>
          <p:nvPr>
            <p:ph type="dt" sz="half" idx="10"/>
          </p:nvPr>
        </p:nvSpPr>
        <p:spPr/>
        <p:txBody>
          <a:bodyPr/>
          <a:lstStyle/>
          <a:p>
            <a:fld id="{E926D19E-78B6-4D02-8772-4056A94F9977}" type="datetime1">
              <a:rPr lang="fi-FI" smtClean="0"/>
              <a:pPr/>
              <a:t>23.10.2023</a:t>
            </a:fld>
            <a:endParaRPr lang="fi-FI" dirty="0"/>
          </a:p>
        </p:txBody>
      </p:sp>
    </p:spTree>
    <p:extLst>
      <p:ext uri="{BB962C8B-B14F-4D97-AF65-F5344CB8AC3E}">
        <p14:creationId xmlns:p14="http://schemas.microsoft.com/office/powerpoint/2010/main" val="2216353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E4C6E30-4965-FD97-F47E-77944A0C5126}"/>
              </a:ext>
            </a:extLst>
          </p:cNvPr>
          <p:cNvSpPr>
            <a:spLocks noGrp="1"/>
          </p:cNvSpPr>
          <p:nvPr>
            <p:ph type="title"/>
          </p:nvPr>
        </p:nvSpPr>
        <p:spPr/>
        <p:txBody>
          <a:bodyPr/>
          <a:lstStyle/>
          <a:p>
            <a:r>
              <a:rPr lang="fi-FI" dirty="0"/>
              <a:t>TULOSTEN TARKASTELU, KYSYMYSTEN MUKAISESTI</a:t>
            </a:r>
          </a:p>
        </p:txBody>
      </p:sp>
      <p:sp>
        <p:nvSpPr>
          <p:cNvPr id="3" name="Sisällön paikkamerkki 2">
            <a:extLst>
              <a:ext uri="{FF2B5EF4-FFF2-40B4-BE49-F238E27FC236}">
                <a16:creationId xmlns:a16="http://schemas.microsoft.com/office/drawing/2014/main" id="{1A3A1067-1C03-AC0E-B103-5CD8182FE99B}"/>
              </a:ext>
            </a:extLst>
          </p:cNvPr>
          <p:cNvSpPr>
            <a:spLocks noGrp="1"/>
          </p:cNvSpPr>
          <p:nvPr>
            <p:ph idx="1"/>
          </p:nvPr>
        </p:nvSpPr>
        <p:spPr/>
        <p:txBody>
          <a:bodyPr/>
          <a:lstStyle/>
          <a:p>
            <a:pPr marL="0" indent="0">
              <a:buNone/>
            </a:pPr>
            <a:r>
              <a:rPr lang="fi-FI" dirty="0"/>
              <a:t>5. Oppilaitosvierailut: Kuinka sitä tulisi mielestäsi jatkaa tai kehittää? </a:t>
            </a:r>
          </a:p>
          <a:p>
            <a:r>
              <a:rPr lang="fi-FI" sz="2000" dirty="0"/>
              <a:t>Kehittämisideoita ehdotti 33 % vastaajista. Ehdotuksissa nousi esiin samankaltaisia toimenpiteitä kuin edellä on jo mainittu. </a:t>
            </a:r>
          </a:p>
          <a:p>
            <a:r>
              <a:rPr lang="fi-FI" sz="2000" dirty="0"/>
              <a:t>Alan nuoria ammattilaisia ehdotettiin osallistumaan vierailuja tekemään, jolloin nuorille saattaa olla tartuntapintaa enemmän, mikä houkuttelisi tai ainakin herättelisi kiinnostusta alan opintoihin.</a:t>
            </a:r>
          </a:p>
          <a:p>
            <a:r>
              <a:rPr lang="fi-FI" sz="2000" dirty="0"/>
              <a:t>Mahdollisia ruokapalvelualan kilpailutoimintoja voisi myös nostaa esiin sekä sieltä saatua menestystä, jolloin positiivinen julkisuus herättäisi mielenkiintoa alasta. </a:t>
            </a:r>
          </a:p>
        </p:txBody>
      </p:sp>
      <p:sp>
        <p:nvSpPr>
          <p:cNvPr id="4" name="Dian numeron paikkamerkki 3">
            <a:extLst>
              <a:ext uri="{FF2B5EF4-FFF2-40B4-BE49-F238E27FC236}">
                <a16:creationId xmlns:a16="http://schemas.microsoft.com/office/drawing/2014/main" id="{97A1F696-3204-CA64-1550-69074DCF744B}"/>
              </a:ext>
            </a:extLst>
          </p:cNvPr>
          <p:cNvSpPr>
            <a:spLocks noGrp="1"/>
          </p:cNvSpPr>
          <p:nvPr>
            <p:ph type="sldNum" sz="quarter" idx="12"/>
          </p:nvPr>
        </p:nvSpPr>
        <p:spPr/>
        <p:txBody>
          <a:bodyPr/>
          <a:lstStyle/>
          <a:p>
            <a:fld id="{2A4837A0-F8B5-40DF-B7A3-2778985E9851}" type="slidenum">
              <a:rPr lang="fi-FI" smtClean="0"/>
              <a:pPr/>
              <a:t>11</a:t>
            </a:fld>
            <a:endParaRPr lang="fi-FI" dirty="0"/>
          </a:p>
        </p:txBody>
      </p:sp>
      <p:sp>
        <p:nvSpPr>
          <p:cNvPr id="5" name="Alatunnisteen paikkamerkki 4">
            <a:extLst>
              <a:ext uri="{FF2B5EF4-FFF2-40B4-BE49-F238E27FC236}">
                <a16:creationId xmlns:a16="http://schemas.microsoft.com/office/drawing/2014/main" id="{93C9C9F4-E45B-A5D6-3EE3-5AF242086371}"/>
              </a:ext>
            </a:extLst>
          </p:cNvPr>
          <p:cNvSpPr>
            <a:spLocks noGrp="1"/>
          </p:cNvSpPr>
          <p:nvPr>
            <p:ph type="ftr" sz="quarter" idx="11"/>
          </p:nvPr>
        </p:nvSpPr>
        <p:spPr/>
        <p:txBody>
          <a:bodyPr/>
          <a:lstStyle/>
          <a:p>
            <a:r>
              <a:rPr lang="fi-FI"/>
              <a:t>Etunimi Sukunimi</a:t>
            </a:r>
            <a:endParaRPr lang="fi-FI" dirty="0"/>
          </a:p>
        </p:txBody>
      </p:sp>
      <p:sp>
        <p:nvSpPr>
          <p:cNvPr id="6" name="Päivämäärän paikkamerkki 5">
            <a:extLst>
              <a:ext uri="{FF2B5EF4-FFF2-40B4-BE49-F238E27FC236}">
                <a16:creationId xmlns:a16="http://schemas.microsoft.com/office/drawing/2014/main" id="{3BF63425-61CF-606E-84C5-3581894DA426}"/>
              </a:ext>
            </a:extLst>
          </p:cNvPr>
          <p:cNvSpPr>
            <a:spLocks noGrp="1"/>
          </p:cNvSpPr>
          <p:nvPr>
            <p:ph type="dt" sz="half" idx="10"/>
          </p:nvPr>
        </p:nvSpPr>
        <p:spPr/>
        <p:txBody>
          <a:bodyPr/>
          <a:lstStyle/>
          <a:p>
            <a:fld id="{E926D19E-78B6-4D02-8772-4056A94F9977}" type="datetime1">
              <a:rPr lang="fi-FI" smtClean="0"/>
              <a:pPr/>
              <a:t>23.10.2023</a:t>
            </a:fld>
            <a:endParaRPr lang="fi-FI" dirty="0"/>
          </a:p>
        </p:txBody>
      </p:sp>
    </p:spTree>
    <p:extLst>
      <p:ext uri="{BB962C8B-B14F-4D97-AF65-F5344CB8AC3E}">
        <p14:creationId xmlns:p14="http://schemas.microsoft.com/office/powerpoint/2010/main" val="2473507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EA188D1-98A8-DBA7-F4B3-FA2FF4E75423}"/>
              </a:ext>
            </a:extLst>
          </p:cNvPr>
          <p:cNvSpPr>
            <a:spLocks noGrp="1"/>
          </p:cNvSpPr>
          <p:nvPr>
            <p:ph type="title"/>
          </p:nvPr>
        </p:nvSpPr>
        <p:spPr/>
        <p:txBody>
          <a:bodyPr/>
          <a:lstStyle/>
          <a:p>
            <a:r>
              <a:rPr lang="fi-FI" dirty="0"/>
              <a:t>TULOSTEN TARKASTELU, KYSYMYSTEN MUKAISESTI</a:t>
            </a:r>
          </a:p>
        </p:txBody>
      </p:sp>
      <p:sp>
        <p:nvSpPr>
          <p:cNvPr id="3" name="Sisällön paikkamerkki 2">
            <a:extLst>
              <a:ext uri="{FF2B5EF4-FFF2-40B4-BE49-F238E27FC236}">
                <a16:creationId xmlns:a16="http://schemas.microsoft.com/office/drawing/2014/main" id="{9FC49510-0A2D-A307-352E-07AD8B228C97}"/>
              </a:ext>
            </a:extLst>
          </p:cNvPr>
          <p:cNvSpPr>
            <a:spLocks noGrp="1"/>
          </p:cNvSpPr>
          <p:nvPr>
            <p:ph idx="1"/>
          </p:nvPr>
        </p:nvSpPr>
        <p:spPr/>
        <p:txBody>
          <a:bodyPr/>
          <a:lstStyle/>
          <a:p>
            <a:pPr marL="0" indent="0">
              <a:buNone/>
            </a:pPr>
            <a:r>
              <a:rPr lang="fi-FI" dirty="0"/>
              <a:t>5. Oppilaitosvierailut: Kuinka sitä tulisi mielestäsi jatkaa tai kehittää? (jatkuu)</a:t>
            </a:r>
          </a:p>
          <a:p>
            <a:endParaRPr lang="fi-FI" dirty="0"/>
          </a:p>
          <a:p>
            <a:r>
              <a:rPr lang="fi-FI" dirty="0"/>
              <a:t>Alan kiinnostuksen nostamisen tärkeyttä korostettiin ja järjestelmällisellä panostuksella on mahdollista saada vaikuttavuutta ja näkyvyyttä, joka veisi alaa eteenpäin järjestelmällisesti eikä sinkoiltaisi erilaisten toimenpiteiden kanssa edes takaisin. Selkeys luo turvaa erilaisissa toiminnoissa</a:t>
            </a:r>
          </a:p>
        </p:txBody>
      </p:sp>
      <p:sp>
        <p:nvSpPr>
          <p:cNvPr id="4" name="Dian numeron paikkamerkki 3">
            <a:extLst>
              <a:ext uri="{FF2B5EF4-FFF2-40B4-BE49-F238E27FC236}">
                <a16:creationId xmlns:a16="http://schemas.microsoft.com/office/drawing/2014/main" id="{85484D3B-DB08-6C95-87F3-C167D148091D}"/>
              </a:ext>
            </a:extLst>
          </p:cNvPr>
          <p:cNvSpPr>
            <a:spLocks noGrp="1"/>
          </p:cNvSpPr>
          <p:nvPr>
            <p:ph type="sldNum" sz="quarter" idx="12"/>
          </p:nvPr>
        </p:nvSpPr>
        <p:spPr/>
        <p:txBody>
          <a:bodyPr/>
          <a:lstStyle/>
          <a:p>
            <a:fld id="{2A4837A0-F8B5-40DF-B7A3-2778985E9851}" type="slidenum">
              <a:rPr lang="fi-FI" smtClean="0"/>
              <a:pPr/>
              <a:t>12</a:t>
            </a:fld>
            <a:endParaRPr lang="fi-FI" dirty="0"/>
          </a:p>
        </p:txBody>
      </p:sp>
      <p:sp>
        <p:nvSpPr>
          <p:cNvPr id="5" name="Alatunnisteen paikkamerkki 4">
            <a:extLst>
              <a:ext uri="{FF2B5EF4-FFF2-40B4-BE49-F238E27FC236}">
                <a16:creationId xmlns:a16="http://schemas.microsoft.com/office/drawing/2014/main" id="{1007B8F3-6259-6D55-A41C-3E24D3FAF5DB}"/>
              </a:ext>
            </a:extLst>
          </p:cNvPr>
          <p:cNvSpPr>
            <a:spLocks noGrp="1"/>
          </p:cNvSpPr>
          <p:nvPr>
            <p:ph type="ftr" sz="quarter" idx="11"/>
          </p:nvPr>
        </p:nvSpPr>
        <p:spPr/>
        <p:txBody>
          <a:bodyPr/>
          <a:lstStyle/>
          <a:p>
            <a:r>
              <a:rPr lang="fi-FI"/>
              <a:t>Etunimi Sukunimi</a:t>
            </a:r>
            <a:endParaRPr lang="fi-FI" dirty="0"/>
          </a:p>
        </p:txBody>
      </p:sp>
      <p:sp>
        <p:nvSpPr>
          <p:cNvPr id="6" name="Päivämäärän paikkamerkki 5">
            <a:extLst>
              <a:ext uri="{FF2B5EF4-FFF2-40B4-BE49-F238E27FC236}">
                <a16:creationId xmlns:a16="http://schemas.microsoft.com/office/drawing/2014/main" id="{D286F952-33FA-6975-B9E6-400B5154BDEB}"/>
              </a:ext>
            </a:extLst>
          </p:cNvPr>
          <p:cNvSpPr>
            <a:spLocks noGrp="1"/>
          </p:cNvSpPr>
          <p:nvPr>
            <p:ph type="dt" sz="half" idx="10"/>
          </p:nvPr>
        </p:nvSpPr>
        <p:spPr/>
        <p:txBody>
          <a:bodyPr/>
          <a:lstStyle/>
          <a:p>
            <a:fld id="{E926D19E-78B6-4D02-8772-4056A94F9977}" type="datetime1">
              <a:rPr lang="fi-FI" smtClean="0"/>
              <a:pPr/>
              <a:t>23.10.2023</a:t>
            </a:fld>
            <a:endParaRPr lang="fi-FI" dirty="0"/>
          </a:p>
        </p:txBody>
      </p:sp>
    </p:spTree>
    <p:extLst>
      <p:ext uri="{BB962C8B-B14F-4D97-AF65-F5344CB8AC3E}">
        <p14:creationId xmlns:p14="http://schemas.microsoft.com/office/powerpoint/2010/main" val="2793347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66799EC-74D3-6D0C-B5B5-B4E5B425B079}"/>
              </a:ext>
            </a:extLst>
          </p:cNvPr>
          <p:cNvSpPr>
            <a:spLocks noGrp="1"/>
          </p:cNvSpPr>
          <p:nvPr>
            <p:ph type="title"/>
          </p:nvPr>
        </p:nvSpPr>
        <p:spPr/>
        <p:txBody>
          <a:bodyPr/>
          <a:lstStyle/>
          <a:p>
            <a:r>
              <a:rPr lang="fi-FI" dirty="0"/>
              <a:t>TULOSTEN TARKASTELU, KYSYMYSTEN MUKAISESTI</a:t>
            </a:r>
          </a:p>
        </p:txBody>
      </p:sp>
      <p:sp>
        <p:nvSpPr>
          <p:cNvPr id="3" name="Sisällön paikkamerkki 2">
            <a:extLst>
              <a:ext uri="{FF2B5EF4-FFF2-40B4-BE49-F238E27FC236}">
                <a16:creationId xmlns:a16="http://schemas.microsoft.com/office/drawing/2014/main" id="{26D98C5B-E0B9-3539-EC3A-A81EFECAC0A4}"/>
              </a:ext>
            </a:extLst>
          </p:cNvPr>
          <p:cNvSpPr>
            <a:spLocks noGrp="1"/>
          </p:cNvSpPr>
          <p:nvPr>
            <p:ph idx="1"/>
          </p:nvPr>
        </p:nvSpPr>
        <p:spPr/>
        <p:txBody>
          <a:bodyPr/>
          <a:lstStyle/>
          <a:p>
            <a:pPr marL="0" indent="0">
              <a:buNone/>
            </a:pPr>
            <a:r>
              <a:rPr lang="fi-FI" dirty="0"/>
              <a:t>6. Minkälainen yrityksenne tämänhetkinen rekrytoinnin tarve on? </a:t>
            </a:r>
          </a:p>
          <a:p>
            <a:r>
              <a:rPr lang="fi-FI" dirty="0"/>
              <a:t>Rekrytoinnin tarvetta on 43 % vastaajista, jotka olivat vastanneet tilanteen hyväksi, että tarvitsisivat lisää henkilökuntaa selvitäkseen arjen toiminnoista.</a:t>
            </a:r>
          </a:p>
          <a:p>
            <a:r>
              <a:rPr lang="fi-FI" dirty="0"/>
              <a:t>Vastaajista 29 %:lla olisi tarvetta lisärekrytoinnille, mutta resurssit eivät anna myöden, kun taas samalla prosentti osuudella vastaajista totesi tilanteen huonoksi, koska resursseista on konkreettisesti pulaa eikä lisärekrytointiin ole mahdollisuuksia</a:t>
            </a:r>
          </a:p>
        </p:txBody>
      </p:sp>
      <p:sp>
        <p:nvSpPr>
          <p:cNvPr id="4" name="Dian numeron paikkamerkki 3">
            <a:extLst>
              <a:ext uri="{FF2B5EF4-FFF2-40B4-BE49-F238E27FC236}">
                <a16:creationId xmlns:a16="http://schemas.microsoft.com/office/drawing/2014/main" id="{F61DAAB7-C64D-FB45-1982-5EFFB1731360}"/>
              </a:ext>
            </a:extLst>
          </p:cNvPr>
          <p:cNvSpPr>
            <a:spLocks noGrp="1"/>
          </p:cNvSpPr>
          <p:nvPr>
            <p:ph type="sldNum" sz="quarter" idx="12"/>
          </p:nvPr>
        </p:nvSpPr>
        <p:spPr/>
        <p:txBody>
          <a:bodyPr/>
          <a:lstStyle/>
          <a:p>
            <a:fld id="{2A4837A0-F8B5-40DF-B7A3-2778985E9851}" type="slidenum">
              <a:rPr lang="fi-FI" smtClean="0"/>
              <a:pPr/>
              <a:t>13</a:t>
            </a:fld>
            <a:endParaRPr lang="fi-FI" dirty="0"/>
          </a:p>
        </p:txBody>
      </p:sp>
      <p:sp>
        <p:nvSpPr>
          <p:cNvPr id="5" name="Alatunnisteen paikkamerkki 4">
            <a:extLst>
              <a:ext uri="{FF2B5EF4-FFF2-40B4-BE49-F238E27FC236}">
                <a16:creationId xmlns:a16="http://schemas.microsoft.com/office/drawing/2014/main" id="{1737F040-B08B-9AEA-050C-78A5F3D3DF34}"/>
              </a:ext>
            </a:extLst>
          </p:cNvPr>
          <p:cNvSpPr>
            <a:spLocks noGrp="1"/>
          </p:cNvSpPr>
          <p:nvPr>
            <p:ph type="ftr" sz="quarter" idx="11"/>
          </p:nvPr>
        </p:nvSpPr>
        <p:spPr/>
        <p:txBody>
          <a:bodyPr/>
          <a:lstStyle/>
          <a:p>
            <a:r>
              <a:rPr lang="fi-FI"/>
              <a:t>Etunimi Sukunimi</a:t>
            </a:r>
            <a:endParaRPr lang="fi-FI" dirty="0"/>
          </a:p>
        </p:txBody>
      </p:sp>
      <p:sp>
        <p:nvSpPr>
          <p:cNvPr id="6" name="Päivämäärän paikkamerkki 5">
            <a:extLst>
              <a:ext uri="{FF2B5EF4-FFF2-40B4-BE49-F238E27FC236}">
                <a16:creationId xmlns:a16="http://schemas.microsoft.com/office/drawing/2014/main" id="{FF82793D-3469-7A8A-92D1-B9896E4DEA82}"/>
              </a:ext>
            </a:extLst>
          </p:cNvPr>
          <p:cNvSpPr>
            <a:spLocks noGrp="1"/>
          </p:cNvSpPr>
          <p:nvPr>
            <p:ph type="dt" sz="half" idx="10"/>
          </p:nvPr>
        </p:nvSpPr>
        <p:spPr/>
        <p:txBody>
          <a:bodyPr/>
          <a:lstStyle/>
          <a:p>
            <a:fld id="{E926D19E-78B6-4D02-8772-4056A94F9977}" type="datetime1">
              <a:rPr lang="fi-FI" smtClean="0"/>
              <a:pPr/>
              <a:t>23.10.2023</a:t>
            </a:fld>
            <a:endParaRPr lang="fi-FI" dirty="0"/>
          </a:p>
        </p:txBody>
      </p:sp>
    </p:spTree>
    <p:extLst>
      <p:ext uri="{BB962C8B-B14F-4D97-AF65-F5344CB8AC3E}">
        <p14:creationId xmlns:p14="http://schemas.microsoft.com/office/powerpoint/2010/main" val="1932758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9D1CF22-96E8-FC50-87B1-664DFC070ABB}"/>
              </a:ext>
            </a:extLst>
          </p:cNvPr>
          <p:cNvSpPr>
            <a:spLocks noGrp="1"/>
          </p:cNvSpPr>
          <p:nvPr>
            <p:ph type="title"/>
          </p:nvPr>
        </p:nvSpPr>
        <p:spPr/>
        <p:txBody>
          <a:bodyPr/>
          <a:lstStyle/>
          <a:p>
            <a:r>
              <a:rPr lang="fi-FI" dirty="0"/>
              <a:t>TULOSTEN TARKASTELU, KYSYMYSTEN MUKAISESTI</a:t>
            </a:r>
          </a:p>
        </p:txBody>
      </p:sp>
      <p:sp>
        <p:nvSpPr>
          <p:cNvPr id="3" name="Sisällön paikkamerkki 2">
            <a:extLst>
              <a:ext uri="{FF2B5EF4-FFF2-40B4-BE49-F238E27FC236}">
                <a16:creationId xmlns:a16="http://schemas.microsoft.com/office/drawing/2014/main" id="{557959CE-FA63-0496-8361-7606A77C0351}"/>
              </a:ext>
            </a:extLst>
          </p:cNvPr>
          <p:cNvSpPr>
            <a:spLocks noGrp="1"/>
          </p:cNvSpPr>
          <p:nvPr>
            <p:ph idx="1"/>
          </p:nvPr>
        </p:nvSpPr>
        <p:spPr>
          <a:xfrm>
            <a:off x="506886" y="1512000"/>
            <a:ext cx="8064000" cy="4140000"/>
          </a:xfrm>
        </p:spPr>
        <p:txBody>
          <a:bodyPr/>
          <a:lstStyle/>
          <a:p>
            <a:pPr marL="0" indent="0">
              <a:buNone/>
            </a:pPr>
            <a:r>
              <a:rPr lang="fi-FI" dirty="0"/>
              <a:t>7. </a:t>
            </a:r>
            <a:r>
              <a:rPr lang="fi-FI" dirty="0" err="1"/>
              <a:t>VeRa</a:t>
            </a:r>
            <a:r>
              <a:rPr lang="fi-FI" dirty="0"/>
              <a:t>-hanke päättyy 31.10.2023. Pitäisikö mielestäsi </a:t>
            </a:r>
            <a:r>
              <a:rPr lang="fi-FI" dirty="0" err="1"/>
              <a:t>VeRa</a:t>
            </a:r>
            <a:r>
              <a:rPr lang="fi-FI" dirty="0"/>
              <a:t>-hankkeen toimenpiteille saada jatkumoa?</a:t>
            </a:r>
          </a:p>
          <a:p>
            <a:endParaRPr lang="fi-FI" dirty="0"/>
          </a:p>
          <a:p>
            <a:r>
              <a:rPr lang="fi-FI" dirty="0"/>
              <a:t>Hankkeen erilaisille toiminnoille 90 % vastaajista toivoi jatkoa. Hankkeessa on päästy jalkautumaan nuorten lähelle, heille on saatu tuotua esiin laajasti erilaisia toimintoja ja tapaan tehdä töitä alalla sekä kertomalla ruokapalvelualan moninaisia mahdollisuuksia.</a:t>
            </a:r>
          </a:p>
          <a:p>
            <a:r>
              <a:rPr lang="fi-FI" dirty="0"/>
              <a:t>Lisäksi on nostettu esiin ruokapalvelualan elävöittäviä esimerkkejä erilaisissa tapahtumissa.</a:t>
            </a:r>
          </a:p>
        </p:txBody>
      </p:sp>
      <p:sp>
        <p:nvSpPr>
          <p:cNvPr id="4" name="Dian numeron paikkamerkki 3">
            <a:extLst>
              <a:ext uri="{FF2B5EF4-FFF2-40B4-BE49-F238E27FC236}">
                <a16:creationId xmlns:a16="http://schemas.microsoft.com/office/drawing/2014/main" id="{CBE07CD6-4D33-0A45-43D5-99E94127C925}"/>
              </a:ext>
            </a:extLst>
          </p:cNvPr>
          <p:cNvSpPr>
            <a:spLocks noGrp="1"/>
          </p:cNvSpPr>
          <p:nvPr>
            <p:ph type="sldNum" sz="quarter" idx="12"/>
          </p:nvPr>
        </p:nvSpPr>
        <p:spPr/>
        <p:txBody>
          <a:bodyPr/>
          <a:lstStyle/>
          <a:p>
            <a:fld id="{2A4837A0-F8B5-40DF-B7A3-2778985E9851}" type="slidenum">
              <a:rPr lang="fi-FI" smtClean="0"/>
              <a:pPr/>
              <a:t>14</a:t>
            </a:fld>
            <a:endParaRPr lang="fi-FI" dirty="0"/>
          </a:p>
        </p:txBody>
      </p:sp>
      <p:sp>
        <p:nvSpPr>
          <p:cNvPr id="5" name="Alatunnisteen paikkamerkki 4">
            <a:extLst>
              <a:ext uri="{FF2B5EF4-FFF2-40B4-BE49-F238E27FC236}">
                <a16:creationId xmlns:a16="http://schemas.microsoft.com/office/drawing/2014/main" id="{07E05796-D129-C312-5A1A-1B57F30F7059}"/>
              </a:ext>
            </a:extLst>
          </p:cNvPr>
          <p:cNvSpPr>
            <a:spLocks noGrp="1"/>
          </p:cNvSpPr>
          <p:nvPr>
            <p:ph type="ftr" sz="quarter" idx="11"/>
          </p:nvPr>
        </p:nvSpPr>
        <p:spPr/>
        <p:txBody>
          <a:bodyPr/>
          <a:lstStyle/>
          <a:p>
            <a:r>
              <a:rPr lang="fi-FI"/>
              <a:t>Etunimi Sukunimi</a:t>
            </a:r>
            <a:endParaRPr lang="fi-FI" dirty="0"/>
          </a:p>
        </p:txBody>
      </p:sp>
      <p:sp>
        <p:nvSpPr>
          <p:cNvPr id="6" name="Päivämäärän paikkamerkki 5">
            <a:extLst>
              <a:ext uri="{FF2B5EF4-FFF2-40B4-BE49-F238E27FC236}">
                <a16:creationId xmlns:a16="http://schemas.microsoft.com/office/drawing/2014/main" id="{F0B25EF2-5159-DDFE-825B-73FD3705CE38}"/>
              </a:ext>
            </a:extLst>
          </p:cNvPr>
          <p:cNvSpPr>
            <a:spLocks noGrp="1"/>
          </p:cNvSpPr>
          <p:nvPr>
            <p:ph type="dt" sz="half" idx="10"/>
          </p:nvPr>
        </p:nvSpPr>
        <p:spPr/>
        <p:txBody>
          <a:bodyPr/>
          <a:lstStyle/>
          <a:p>
            <a:fld id="{E926D19E-78B6-4D02-8772-4056A94F9977}" type="datetime1">
              <a:rPr lang="fi-FI" smtClean="0"/>
              <a:pPr/>
              <a:t>23.10.2023</a:t>
            </a:fld>
            <a:endParaRPr lang="fi-FI" dirty="0"/>
          </a:p>
        </p:txBody>
      </p:sp>
    </p:spTree>
    <p:extLst>
      <p:ext uri="{BB962C8B-B14F-4D97-AF65-F5344CB8AC3E}">
        <p14:creationId xmlns:p14="http://schemas.microsoft.com/office/powerpoint/2010/main" val="4274750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CC0721B-B4F2-BEDA-C566-D181504DA500}"/>
              </a:ext>
            </a:extLst>
          </p:cNvPr>
          <p:cNvSpPr>
            <a:spLocks noGrp="1"/>
          </p:cNvSpPr>
          <p:nvPr>
            <p:ph type="title"/>
          </p:nvPr>
        </p:nvSpPr>
        <p:spPr/>
        <p:txBody>
          <a:bodyPr/>
          <a:lstStyle/>
          <a:p>
            <a:r>
              <a:rPr lang="fi-FI" dirty="0"/>
              <a:t>AVOIMET KOMMENTIT</a:t>
            </a:r>
          </a:p>
        </p:txBody>
      </p:sp>
      <p:sp>
        <p:nvSpPr>
          <p:cNvPr id="3" name="Sisällön paikkamerkki 2">
            <a:extLst>
              <a:ext uri="{FF2B5EF4-FFF2-40B4-BE49-F238E27FC236}">
                <a16:creationId xmlns:a16="http://schemas.microsoft.com/office/drawing/2014/main" id="{2FCB8506-E224-F85A-821B-1EBB32A81DF0}"/>
              </a:ext>
            </a:extLst>
          </p:cNvPr>
          <p:cNvSpPr>
            <a:spLocks noGrp="1"/>
          </p:cNvSpPr>
          <p:nvPr>
            <p:ph idx="1"/>
          </p:nvPr>
        </p:nvSpPr>
        <p:spPr/>
        <p:txBody>
          <a:bodyPr/>
          <a:lstStyle/>
          <a:p>
            <a:pPr marL="0" indent="0">
              <a:buNone/>
            </a:pPr>
            <a:r>
              <a:rPr lang="fi-FI" sz="3200" dirty="0"/>
              <a:t>Terveiset </a:t>
            </a:r>
            <a:r>
              <a:rPr lang="fi-FI" sz="3200" dirty="0" err="1"/>
              <a:t>VeRa</a:t>
            </a:r>
            <a:r>
              <a:rPr lang="fi-FI" sz="3200" dirty="0"/>
              <a:t>-hankkeelle: </a:t>
            </a:r>
          </a:p>
          <a:p>
            <a:endParaRPr lang="fi-FI" sz="3200" dirty="0"/>
          </a:p>
          <a:p>
            <a:r>
              <a:rPr lang="fi-FI" sz="3200" dirty="0"/>
              <a:t>Avoimien kommenttien mukaan hanke oli onnistunut tuloksellisesti, tuotoksiin sekä erilaisten toimintatapojen mahdollisuuksiin alan kehittämiseksi oltiin tyytyväisiä.</a:t>
            </a:r>
          </a:p>
        </p:txBody>
      </p:sp>
      <p:sp>
        <p:nvSpPr>
          <p:cNvPr id="4" name="Dian numeron paikkamerkki 3">
            <a:extLst>
              <a:ext uri="{FF2B5EF4-FFF2-40B4-BE49-F238E27FC236}">
                <a16:creationId xmlns:a16="http://schemas.microsoft.com/office/drawing/2014/main" id="{BFD5C89C-6E07-E05B-EE28-4B7E883B3B49}"/>
              </a:ext>
            </a:extLst>
          </p:cNvPr>
          <p:cNvSpPr>
            <a:spLocks noGrp="1"/>
          </p:cNvSpPr>
          <p:nvPr>
            <p:ph type="sldNum" sz="quarter" idx="12"/>
          </p:nvPr>
        </p:nvSpPr>
        <p:spPr/>
        <p:txBody>
          <a:bodyPr/>
          <a:lstStyle/>
          <a:p>
            <a:fld id="{2A4837A0-F8B5-40DF-B7A3-2778985E9851}" type="slidenum">
              <a:rPr lang="fi-FI" smtClean="0"/>
              <a:pPr/>
              <a:t>15</a:t>
            </a:fld>
            <a:endParaRPr lang="fi-FI" dirty="0"/>
          </a:p>
        </p:txBody>
      </p:sp>
      <p:sp>
        <p:nvSpPr>
          <p:cNvPr id="5" name="Alatunnisteen paikkamerkki 4">
            <a:extLst>
              <a:ext uri="{FF2B5EF4-FFF2-40B4-BE49-F238E27FC236}">
                <a16:creationId xmlns:a16="http://schemas.microsoft.com/office/drawing/2014/main" id="{A602DBBE-1198-C321-5BEC-7EC55DC2BA66}"/>
              </a:ext>
            </a:extLst>
          </p:cNvPr>
          <p:cNvSpPr>
            <a:spLocks noGrp="1"/>
          </p:cNvSpPr>
          <p:nvPr>
            <p:ph type="ftr" sz="quarter" idx="11"/>
          </p:nvPr>
        </p:nvSpPr>
        <p:spPr/>
        <p:txBody>
          <a:bodyPr/>
          <a:lstStyle/>
          <a:p>
            <a:r>
              <a:rPr lang="fi-FI"/>
              <a:t>Etunimi Sukunimi</a:t>
            </a:r>
            <a:endParaRPr lang="fi-FI" dirty="0"/>
          </a:p>
        </p:txBody>
      </p:sp>
      <p:sp>
        <p:nvSpPr>
          <p:cNvPr id="6" name="Päivämäärän paikkamerkki 5">
            <a:extLst>
              <a:ext uri="{FF2B5EF4-FFF2-40B4-BE49-F238E27FC236}">
                <a16:creationId xmlns:a16="http://schemas.microsoft.com/office/drawing/2014/main" id="{6DF524BB-D24E-86E6-8EF6-7A1FE247AA0A}"/>
              </a:ext>
            </a:extLst>
          </p:cNvPr>
          <p:cNvSpPr>
            <a:spLocks noGrp="1"/>
          </p:cNvSpPr>
          <p:nvPr>
            <p:ph type="dt" sz="half" idx="10"/>
          </p:nvPr>
        </p:nvSpPr>
        <p:spPr/>
        <p:txBody>
          <a:bodyPr/>
          <a:lstStyle/>
          <a:p>
            <a:fld id="{E926D19E-78B6-4D02-8772-4056A94F9977}" type="datetime1">
              <a:rPr lang="fi-FI" smtClean="0"/>
              <a:pPr/>
              <a:t>23.10.2023</a:t>
            </a:fld>
            <a:endParaRPr lang="fi-FI" dirty="0"/>
          </a:p>
        </p:txBody>
      </p:sp>
    </p:spTree>
    <p:extLst>
      <p:ext uri="{BB962C8B-B14F-4D97-AF65-F5344CB8AC3E}">
        <p14:creationId xmlns:p14="http://schemas.microsoft.com/office/powerpoint/2010/main" val="3403489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B73DC047-9ED0-DAF8-2104-BAB13F01C7B8}"/>
              </a:ext>
            </a:extLst>
          </p:cNvPr>
          <p:cNvSpPr>
            <a:spLocks noGrp="1"/>
          </p:cNvSpPr>
          <p:nvPr>
            <p:ph type="ctrTitle"/>
          </p:nvPr>
        </p:nvSpPr>
        <p:spPr>
          <a:xfrm>
            <a:off x="683568" y="1441651"/>
            <a:ext cx="4320480" cy="1699317"/>
          </a:xfrm>
        </p:spPr>
        <p:txBody>
          <a:bodyPr/>
          <a:lstStyle/>
          <a:p>
            <a:r>
              <a:rPr lang="en-US" dirty="0"/>
              <a:t>Vetovoimaa </a:t>
            </a:r>
            <a:r>
              <a:rPr lang="en-US" dirty="0" err="1"/>
              <a:t>ruokapalvelualalle</a:t>
            </a:r>
            <a:r>
              <a:rPr lang="en-US" dirty="0"/>
              <a:t>, </a:t>
            </a:r>
            <a:r>
              <a:rPr lang="en-US" dirty="0" err="1"/>
              <a:t>VeRa</a:t>
            </a:r>
            <a:r>
              <a:rPr lang="en-US" dirty="0"/>
              <a:t> - </a:t>
            </a:r>
            <a:r>
              <a:rPr lang="en-US" dirty="0" err="1"/>
              <a:t>hanke</a:t>
            </a:r>
            <a:endParaRPr lang="en-US" dirty="0"/>
          </a:p>
        </p:txBody>
      </p:sp>
      <p:sp>
        <p:nvSpPr>
          <p:cNvPr id="15" name="Subtitle 2">
            <a:extLst>
              <a:ext uri="{FF2B5EF4-FFF2-40B4-BE49-F238E27FC236}">
                <a16:creationId xmlns:a16="http://schemas.microsoft.com/office/drawing/2014/main" id="{0B7FBA92-6844-86CE-97E7-3FC8A65BCB1A}"/>
              </a:ext>
            </a:extLst>
          </p:cNvPr>
          <p:cNvSpPr>
            <a:spLocks noGrp="1"/>
          </p:cNvSpPr>
          <p:nvPr>
            <p:ph type="subTitle" idx="1"/>
          </p:nvPr>
        </p:nvSpPr>
        <p:spPr>
          <a:xfrm flipH="1">
            <a:off x="1331640" y="3861048"/>
            <a:ext cx="3384376" cy="1080120"/>
          </a:xfrm>
        </p:spPr>
        <p:txBody>
          <a:bodyPr/>
          <a:lstStyle/>
          <a:p>
            <a:r>
              <a:rPr lang="fi-FI" b="0" i="0" dirty="0">
                <a:solidFill>
                  <a:srgbClr val="242424"/>
                </a:solidFill>
                <a:effectLst/>
                <a:latin typeface="Calibri" panose="020F0502020204030204" pitchFamily="34" charset="0"/>
              </a:rPr>
              <a:t>Kiitos mielenkiinnostasi!</a:t>
            </a:r>
            <a:endParaRPr lang="en-US" dirty="0"/>
          </a:p>
        </p:txBody>
      </p:sp>
      <p:pic>
        <p:nvPicPr>
          <p:cNvPr id="2" name="Kuva 2">
            <a:extLst>
              <a:ext uri="{FF2B5EF4-FFF2-40B4-BE49-F238E27FC236}">
                <a16:creationId xmlns:a16="http://schemas.microsoft.com/office/drawing/2014/main" id="{03F0F681-024F-12AE-99D3-1DA9A04EE8F4}"/>
              </a:ext>
            </a:extLst>
          </p:cNvPr>
          <p:cNvPicPr>
            <a:picLocks noGrp="1" noChangeAspect="1"/>
          </p:cNvPicPr>
          <p:nvPr>
            <p:ph type="pic" sz="quarter" idx="12"/>
          </p:nvPr>
        </p:nvPicPr>
        <p:blipFill rotWithShape="1">
          <a:blip r:embed="rId2"/>
          <a:srcRect l="6988" r="6988"/>
          <a:stretch/>
        </p:blipFill>
        <p:spPr>
          <a:xfrm>
            <a:off x="360073" y="5796000"/>
            <a:ext cx="1439853" cy="719137"/>
          </a:xfrm>
          <a:noFill/>
        </p:spPr>
      </p:pic>
      <p:pic>
        <p:nvPicPr>
          <p:cNvPr id="6" name="Kuva 11">
            <a:extLst>
              <a:ext uri="{FF2B5EF4-FFF2-40B4-BE49-F238E27FC236}">
                <a16:creationId xmlns:a16="http://schemas.microsoft.com/office/drawing/2014/main" id="{AB5A19B0-4316-BD1A-9509-61E77808F623}"/>
              </a:ext>
            </a:extLst>
          </p:cNvPr>
          <p:cNvPicPr>
            <a:picLocks noChangeAspect="1"/>
          </p:cNvPicPr>
          <p:nvPr/>
        </p:nvPicPr>
        <p:blipFill>
          <a:blip r:embed="rId3"/>
          <a:stretch>
            <a:fillRect/>
          </a:stretch>
        </p:blipFill>
        <p:spPr>
          <a:xfrm>
            <a:off x="2031332" y="5949280"/>
            <a:ext cx="1440000" cy="415878"/>
          </a:xfrm>
          <a:prstGeom prst="rect">
            <a:avLst/>
          </a:prstGeom>
          <a:noFill/>
        </p:spPr>
      </p:pic>
      <p:pic>
        <p:nvPicPr>
          <p:cNvPr id="6146" name="Picture 2">
            <a:extLst>
              <a:ext uri="{FF2B5EF4-FFF2-40B4-BE49-F238E27FC236}">
                <a16:creationId xmlns:a16="http://schemas.microsoft.com/office/drawing/2014/main" id="{DEC7A328-7EE5-CB5F-7B2A-F92FC877BA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313606"/>
            <a:ext cx="3600400" cy="4161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470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8E92133-E513-43F7-A90A-82F2D7DA7B44}"/>
              </a:ext>
            </a:extLst>
          </p:cNvPr>
          <p:cNvSpPr>
            <a:spLocks noGrp="1"/>
          </p:cNvSpPr>
          <p:nvPr>
            <p:ph type="title"/>
          </p:nvPr>
        </p:nvSpPr>
        <p:spPr/>
        <p:txBody>
          <a:bodyPr/>
          <a:lstStyle/>
          <a:p>
            <a:r>
              <a:rPr lang="fi-FI" dirty="0"/>
              <a:t> </a:t>
            </a:r>
          </a:p>
        </p:txBody>
      </p:sp>
      <p:sp>
        <p:nvSpPr>
          <p:cNvPr id="4" name="Sisällön paikkamerkki 3">
            <a:extLst>
              <a:ext uri="{FF2B5EF4-FFF2-40B4-BE49-F238E27FC236}">
                <a16:creationId xmlns:a16="http://schemas.microsoft.com/office/drawing/2014/main" id="{589C6E4E-F40C-4BF9-82AB-750D527F1F0F}"/>
              </a:ext>
            </a:extLst>
          </p:cNvPr>
          <p:cNvSpPr>
            <a:spLocks noGrp="1"/>
          </p:cNvSpPr>
          <p:nvPr>
            <p:ph sz="half" idx="2"/>
          </p:nvPr>
        </p:nvSpPr>
        <p:spPr>
          <a:xfrm>
            <a:off x="313459" y="1512000"/>
            <a:ext cx="8290541" cy="5346000"/>
          </a:xfrm>
        </p:spPr>
        <p:txBody>
          <a:bodyPr/>
          <a:lstStyle/>
          <a:p>
            <a:pPr algn="l"/>
            <a:r>
              <a:rPr lang="fi-FI" sz="3200" b="0" i="0" dirty="0">
                <a:solidFill>
                  <a:srgbClr val="242424"/>
                </a:solidFill>
                <a:effectLst/>
                <a:latin typeface="Calibri" panose="020F0502020204030204" pitchFamily="34" charset="0"/>
              </a:rPr>
              <a:t>Kyselyn tarkoitus oli selvittää Vera-hankkeen osallistujien kokemuksia ja ajatuksia tulevaisuuden jatkotoimenpiteistä, mm. miten alan vetovoimaisuutta saadaan nostettua edelleen jo tehtyjen toimintojen tueksi.</a:t>
            </a:r>
          </a:p>
          <a:p>
            <a:pPr>
              <a:lnSpc>
                <a:spcPct val="107000"/>
              </a:lnSpc>
              <a:spcAft>
                <a:spcPts val="800"/>
              </a:spcAft>
            </a:pPr>
            <a:endParaRPr lang="fi-FI" dirty="0"/>
          </a:p>
        </p:txBody>
      </p:sp>
      <p:sp>
        <p:nvSpPr>
          <p:cNvPr id="5" name="Dian numeron paikkamerkki 4">
            <a:extLst>
              <a:ext uri="{FF2B5EF4-FFF2-40B4-BE49-F238E27FC236}">
                <a16:creationId xmlns:a16="http://schemas.microsoft.com/office/drawing/2014/main" id="{68C569C5-6EF3-43B4-86DE-4D47F20FE96A}"/>
              </a:ext>
            </a:extLst>
          </p:cNvPr>
          <p:cNvSpPr>
            <a:spLocks noGrp="1"/>
          </p:cNvSpPr>
          <p:nvPr>
            <p:ph type="sldNum" sz="quarter" idx="12"/>
          </p:nvPr>
        </p:nvSpPr>
        <p:spPr/>
        <p:txBody>
          <a:bodyPr/>
          <a:lstStyle/>
          <a:p>
            <a:fld id="{2A4837A0-F8B5-40DF-B7A3-2778985E9851}" type="slidenum">
              <a:rPr lang="fi-FI" smtClean="0"/>
              <a:pPr/>
              <a:t>2</a:t>
            </a:fld>
            <a:endParaRPr lang="fi-FI" dirty="0"/>
          </a:p>
        </p:txBody>
      </p:sp>
      <p:sp>
        <p:nvSpPr>
          <p:cNvPr id="7" name="Päivämäärän paikkamerkki 6">
            <a:extLst>
              <a:ext uri="{FF2B5EF4-FFF2-40B4-BE49-F238E27FC236}">
                <a16:creationId xmlns:a16="http://schemas.microsoft.com/office/drawing/2014/main" id="{10B2A164-BA9D-40F4-8648-91CF4E7D66EC}"/>
              </a:ext>
            </a:extLst>
          </p:cNvPr>
          <p:cNvSpPr>
            <a:spLocks noGrp="1"/>
          </p:cNvSpPr>
          <p:nvPr>
            <p:ph type="dt" sz="half" idx="10"/>
          </p:nvPr>
        </p:nvSpPr>
        <p:spPr/>
        <p:txBody>
          <a:bodyPr/>
          <a:lstStyle/>
          <a:p>
            <a:fld id="{3952FA39-4A70-4416-BD6A-317A14324BE2}" type="datetime1">
              <a:rPr lang="fi-FI" smtClean="0"/>
              <a:pPr/>
              <a:t>23.10.2023</a:t>
            </a:fld>
            <a:endParaRPr lang="fi-FI" dirty="0"/>
          </a:p>
        </p:txBody>
      </p:sp>
      <p:sp>
        <p:nvSpPr>
          <p:cNvPr id="8" name="Tekstin paikkamerkki 7">
            <a:extLst>
              <a:ext uri="{FF2B5EF4-FFF2-40B4-BE49-F238E27FC236}">
                <a16:creationId xmlns:a16="http://schemas.microsoft.com/office/drawing/2014/main" id="{B66F35B2-B357-9D96-C201-47A5F642FB88}"/>
              </a:ext>
            </a:extLst>
          </p:cNvPr>
          <p:cNvSpPr>
            <a:spLocks noGrp="1"/>
          </p:cNvSpPr>
          <p:nvPr>
            <p:ph type="body" idx="1"/>
          </p:nvPr>
        </p:nvSpPr>
        <p:spPr>
          <a:xfrm>
            <a:off x="540000" y="612000"/>
            <a:ext cx="8064448" cy="900000"/>
          </a:xfrm>
        </p:spPr>
        <p:txBody>
          <a:bodyPr/>
          <a:lstStyle/>
          <a:p>
            <a:r>
              <a:rPr lang="fi-FI" b="0" dirty="0"/>
              <a:t>KYSELYN TOTEUTUS JA KOHDERYHMÄ</a:t>
            </a:r>
          </a:p>
        </p:txBody>
      </p:sp>
    </p:spTree>
    <p:extLst>
      <p:ext uri="{BB962C8B-B14F-4D97-AF65-F5344CB8AC3E}">
        <p14:creationId xmlns:p14="http://schemas.microsoft.com/office/powerpoint/2010/main" val="298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2876275-8036-206A-90A9-C64C3AB79F16}"/>
              </a:ext>
            </a:extLst>
          </p:cNvPr>
          <p:cNvSpPr>
            <a:spLocks noGrp="1"/>
          </p:cNvSpPr>
          <p:nvPr>
            <p:ph type="title"/>
          </p:nvPr>
        </p:nvSpPr>
        <p:spPr/>
        <p:txBody>
          <a:bodyPr/>
          <a:lstStyle/>
          <a:p>
            <a:r>
              <a:rPr lang="fi-FI" dirty="0"/>
              <a:t>KYSELYN TOTEUTUS JA KOHDERYHMÄ</a:t>
            </a:r>
            <a:br>
              <a:rPr lang="fi-FI" dirty="0"/>
            </a:br>
            <a:endParaRPr lang="fi-FI" dirty="0"/>
          </a:p>
        </p:txBody>
      </p:sp>
      <p:sp>
        <p:nvSpPr>
          <p:cNvPr id="4" name="Sisällön paikkamerkki 3">
            <a:extLst>
              <a:ext uri="{FF2B5EF4-FFF2-40B4-BE49-F238E27FC236}">
                <a16:creationId xmlns:a16="http://schemas.microsoft.com/office/drawing/2014/main" id="{349C7AED-62AA-7AA4-D098-7B23CE65BC19}"/>
              </a:ext>
            </a:extLst>
          </p:cNvPr>
          <p:cNvSpPr>
            <a:spLocks noGrp="1"/>
          </p:cNvSpPr>
          <p:nvPr>
            <p:ph sz="half" idx="2"/>
          </p:nvPr>
        </p:nvSpPr>
        <p:spPr>
          <a:xfrm>
            <a:off x="540000" y="1268760"/>
            <a:ext cx="8064448" cy="4311240"/>
          </a:xfrm>
        </p:spPr>
        <p:txBody>
          <a:bodyPr/>
          <a:lstStyle/>
          <a:p>
            <a:pPr algn="l"/>
            <a:endParaRPr lang="fi-FI" sz="2800" b="0" i="0" dirty="0">
              <a:solidFill>
                <a:srgbClr val="242424"/>
              </a:solidFill>
              <a:effectLst/>
              <a:latin typeface="Calibri" panose="020F0502020204030204" pitchFamily="34" charset="0"/>
            </a:endParaRPr>
          </a:p>
          <a:p>
            <a:pPr algn="l"/>
            <a:r>
              <a:rPr lang="fi-FI" sz="2800" b="0" i="0" dirty="0">
                <a:solidFill>
                  <a:srgbClr val="242424"/>
                </a:solidFill>
                <a:effectLst/>
                <a:latin typeface="Calibri" panose="020F0502020204030204" pitchFamily="34" charset="0"/>
              </a:rPr>
              <a:t>Kysely lähetettiin Etelä-Pohjanmaan alueella 15:sta mukana olleille ruoka-alan yrityksen ja kunnallisen ruokapalvelun edustajalle (11 kpl, 4 jätti vastaamatta) sekä koulutuksen edustajalle (4 hlöä, 1 jätti vastaamatta).</a:t>
            </a:r>
          </a:p>
          <a:p>
            <a:pPr algn="l"/>
            <a:endParaRPr lang="fi-FI" sz="2800" dirty="0">
              <a:solidFill>
                <a:srgbClr val="242424"/>
              </a:solidFill>
              <a:latin typeface="Calibri" panose="020F0502020204030204" pitchFamily="34" charset="0"/>
            </a:endParaRPr>
          </a:p>
          <a:p>
            <a:pPr algn="l"/>
            <a:r>
              <a:rPr lang="fi-FI" sz="2800" dirty="0">
                <a:solidFill>
                  <a:srgbClr val="242424"/>
                </a:solidFill>
                <a:latin typeface="Calibri" panose="020F0502020204030204" pitchFamily="34" charset="0"/>
              </a:rPr>
              <a:t>Kysely lähetettiin sähköisesti, </a:t>
            </a:r>
            <a:r>
              <a:rPr lang="fi-FI" sz="2800" dirty="0" err="1">
                <a:solidFill>
                  <a:srgbClr val="242424"/>
                </a:solidFill>
                <a:latin typeface="Calibri" panose="020F0502020204030204" pitchFamily="34" charset="0"/>
              </a:rPr>
              <a:t>Webropol</a:t>
            </a:r>
            <a:r>
              <a:rPr lang="fi-FI" sz="2800" dirty="0">
                <a:solidFill>
                  <a:srgbClr val="242424"/>
                </a:solidFill>
                <a:latin typeface="Calibri" panose="020F0502020204030204" pitchFamily="34" charset="0"/>
              </a:rPr>
              <a:t> – työkalua hyödyntäen</a:t>
            </a:r>
            <a:endParaRPr lang="fi-FI" sz="2800" b="0" i="0" dirty="0">
              <a:solidFill>
                <a:srgbClr val="242424"/>
              </a:solidFill>
              <a:effectLst/>
              <a:latin typeface="Calibri" panose="020F0502020204030204" pitchFamily="34" charset="0"/>
            </a:endParaRPr>
          </a:p>
          <a:p>
            <a:pPr marL="0" indent="0">
              <a:buNone/>
            </a:pPr>
            <a:endParaRPr lang="fi-FI" dirty="0"/>
          </a:p>
        </p:txBody>
      </p:sp>
      <p:sp>
        <p:nvSpPr>
          <p:cNvPr id="5" name="Dian numeron paikkamerkki 4">
            <a:extLst>
              <a:ext uri="{FF2B5EF4-FFF2-40B4-BE49-F238E27FC236}">
                <a16:creationId xmlns:a16="http://schemas.microsoft.com/office/drawing/2014/main" id="{9A750214-3E69-E960-4F78-8955607F659E}"/>
              </a:ext>
            </a:extLst>
          </p:cNvPr>
          <p:cNvSpPr>
            <a:spLocks noGrp="1"/>
          </p:cNvSpPr>
          <p:nvPr>
            <p:ph type="sldNum" sz="quarter" idx="12"/>
          </p:nvPr>
        </p:nvSpPr>
        <p:spPr/>
        <p:txBody>
          <a:bodyPr/>
          <a:lstStyle/>
          <a:p>
            <a:fld id="{2A4837A0-F8B5-40DF-B7A3-2778985E9851}" type="slidenum">
              <a:rPr lang="fi-FI" smtClean="0"/>
              <a:pPr/>
              <a:t>3</a:t>
            </a:fld>
            <a:endParaRPr lang="fi-FI" dirty="0"/>
          </a:p>
        </p:txBody>
      </p:sp>
      <p:sp>
        <p:nvSpPr>
          <p:cNvPr id="6" name="Alatunnisteen paikkamerkki 5">
            <a:extLst>
              <a:ext uri="{FF2B5EF4-FFF2-40B4-BE49-F238E27FC236}">
                <a16:creationId xmlns:a16="http://schemas.microsoft.com/office/drawing/2014/main" id="{EB078E9E-60F0-6501-0E3B-CBD625D5A308}"/>
              </a:ext>
            </a:extLst>
          </p:cNvPr>
          <p:cNvSpPr>
            <a:spLocks noGrp="1"/>
          </p:cNvSpPr>
          <p:nvPr>
            <p:ph type="ftr" sz="quarter" idx="11"/>
          </p:nvPr>
        </p:nvSpPr>
        <p:spPr/>
        <p:txBody>
          <a:bodyPr/>
          <a:lstStyle/>
          <a:p>
            <a:r>
              <a:rPr lang="fi-FI"/>
              <a:t>Etunimi Sukunimi</a:t>
            </a:r>
            <a:endParaRPr lang="fi-FI" dirty="0"/>
          </a:p>
        </p:txBody>
      </p:sp>
      <p:sp>
        <p:nvSpPr>
          <p:cNvPr id="7" name="Päivämäärän paikkamerkki 6">
            <a:extLst>
              <a:ext uri="{FF2B5EF4-FFF2-40B4-BE49-F238E27FC236}">
                <a16:creationId xmlns:a16="http://schemas.microsoft.com/office/drawing/2014/main" id="{5DBB5122-73A1-9A6B-2638-99C03D8DBA89}"/>
              </a:ext>
            </a:extLst>
          </p:cNvPr>
          <p:cNvSpPr>
            <a:spLocks noGrp="1"/>
          </p:cNvSpPr>
          <p:nvPr>
            <p:ph type="dt" sz="half" idx="10"/>
          </p:nvPr>
        </p:nvSpPr>
        <p:spPr/>
        <p:txBody>
          <a:bodyPr/>
          <a:lstStyle/>
          <a:p>
            <a:fld id="{3952FA39-4A70-4416-BD6A-317A14324BE2}" type="datetime1">
              <a:rPr lang="fi-FI" smtClean="0"/>
              <a:pPr/>
              <a:t>23.10.2023</a:t>
            </a:fld>
            <a:endParaRPr lang="fi-FI" dirty="0"/>
          </a:p>
        </p:txBody>
      </p:sp>
    </p:spTree>
    <p:extLst>
      <p:ext uri="{BB962C8B-B14F-4D97-AF65-F5344CB8AC3E}">
        <p14:creationId xmlns:p14="http://schemas.microsoft.com/office/powerpoint/2010/main" val="314083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1DA3E962-1BA3-4513-9BD3-7CC537D9C185}"/>
              </a:ext>
            </a:extLst>
          </p:cNvPr>
          <p:cNvSpPr>
            <a:spLocks noGrp="1"/>
          </p:cNvSpPr>
          <p:nvPr>
            <p:ph type="title"/>
          </p:nvPr>
        </p:nvSpPr>
        <p:spPr/>
        <p:txBody>
          <a:bodyPr/>
          <a:lstStyle/>
          <a:p>
            <a:r>
              <a:rPr lang="fi-FI" dirty="0"/>
              <a:t>TULOSTEN TARKASTELU, KYSYMYSTEN MUKAISESTI</a:t>
            </a:r>
          </a:p>
        </p:txBody>
      </p:sp>
      <p:sp>
        <p:nvSpPr>
          <p:cNvPr id="9" name="Sisällön paikkamerkki 8">
            <a:extLst>
              <a:ext uri="{FF2B5EF4-FFF2-40B4-BE49-F238E27FC236}">
                <a16:creationId xmlns:a16="http://schemas.microsoft.com/office/drawing/2014/main" id="{7C8387C7-34E7-449F-B150-D61E7CB26FBB}"/>
              </a:ext>
            </a:extLst>
          </p:cNvPr>
          <p:cNvSpPr>
            <a:spLocks noGrp="1"/>
          </p:cNvSpPr>
          <p:nvPr>
            <p:ph idx="1"/>
          </p:nvPr>
        </p:nvSpPr>
        <p:spPr>
          <a:xfrm>
            <a:off x="540000" y="1584000"/>
            <a:ext cx="8064000" cy="4662000"/>
          </a:xfrm>
        </p:spPr>
        <p:txBody>
          <a:bodyPr/>
          <a:lstStyle/>
          <a:p>
            <a:pPr marL="457200" indent="-457200">
              <a:lnSpc>
                <a:spcPct val="107000"/>
              </a:lnSpc>
              <a:spcAft>
                <a:spcPts val="800"/>
              </a:spcAft>
              <a:buAutoNum type="arabicPeriod"/>
            </a:pPr>
            <a:r>
              <a:rPr lang="fi-FI" dirty="0"/>
              <a:t>Mitä alla olevista toimenpiteistä kannattaisi mielestäsi jatkaa? (Starttileiri, ruoka- ja yrittäjyysstudio, innovaatioleirit tai oppilaitosvierailut) </a:t>
            </a:r>
          </a:p>
          <a:p>
            <a:pPr>
              <a:lnSpc>
                <a:spcPct val="107000"/>
              </a:lnSpc>
              <a:spcAft>
                <a:spcPts val="800"/>
              </a:spcAft>
            </a:pPr>
            <a:r>
              <a:rPr lang="fi-FI" dirty="0"/>
              <a:t>Tehtyjen toimenpiteiden osalta 90 % kannattaa ruoka- ja yrittäjyysstudioiden sekä innovaatioleirien jatkamista.</a:t>
            </a:r>
          </a:p>
          <a:p>
            <a:pPr>
              <a:lnSpc>
                <a:spcPct val="107000"/>
              </a:lnSpc>
              <a:spcAft>
                <a:spcPts val="800"/>
              </a:spcAft>
            </a:pPr>
            <a:r>
              <a:rPr lang="fi-FI" dirty="0"/>
              <a:t>Vastaajista 80 % kannatti Starttileirien jatkamista, josta heillä on hyviä kokemuksia.</a:t>
            </a:r>
          </a:p>
          <a:p>
            <a:pPr>
              <a:lnSpc>
                <a:spcPct val="107000"/>
              </a:lnSpc>
              <a:spcAft>
                <a:spcPts val="800"/>
              </a:spcAft>
            </a:pPr>
            <a:r>
              <a:rPr lang="fi-FI" dirty="0"/>
              <a:t>70 % vastaajista kannatti opiskelijoiden oppilaitosvierailuja. </a:t>
            </a:r>
            <a:r>
              <a:rPr lang="fi-FI"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6" name="Dian numeron paikkamerkki 5"/>
          <p:cNvSpPr>
            <a:spLocks noGrp="1"/>
          </p:cNvSpPr>
          <p:nvPr>
            <p:ph type="sldNum" sz="quarter" idx="12"/>
          </p:nvPr>
        </p:nvSpPr>
        <p:spPr/>
        <p:txBody>
          <a:bodyPr/>
          <a:lstStyle/>
          <a:p>
            <a:fld id="{2A4837A0-F8B5-40DF-B7A3-2778985E9851}" type="slidenum">
              <a:rPr lang="fi-FI" smtClean="0"/>
              <a:pPr/>
              <a:t>4</a:t>
            </a:fld>
            <a:endParaRPr lang="fi-FI" dirty="0"/>
          </a:p>
        </p:txBody>
      </p:sp>
      <p:sp>
        <p:nvSpPr>
          <p:cNvPr id="4" name="Päivämäärän paikkamerkki 3"/>
          <p:cNvSpPr>
            <a:spLocks noGrp="1"/>
          </p:cNvSpPr>
          <p:nvPr>
            <p:ph type="dt" sz="half" idx="10"/>
          </p:nvPr>
        </p:nvSpPr>
        <p:spPr/>
        <p:txBody>
          <a:bodyPr/>
          <a:lstStyle/>
          <a:p>
            <a:fld id="{57A8F801-9BF5-46D1-98A5-513B8005DAC3}" type="datetime1">
              <a:rPr lang="fi-FI" smtClean="0"/>
              <a:pPr/>
              <a:t>23.10.2023</a:t>
            </a:fld>
            <a:endParaRPr lang="fi-F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1DA3E962-1BA3-4513-9BD3-7CC537D9C185}"/>
              </a:ext>
            </a:extLst>
          </p:cNvPr>
          <p:cNvSpPr>
            <a:spLocks noGrp="1"/>
          </p:cNvSpPr>
          <p:nvPr>
            <p:ph type="title"/>
          </p:nvPr>
        </p:nvSpPr>
        <p:spPr/>
        <p:txBody>
          <a:bodyPr/>
          <a:lstStyle/>
          <a:p>
            <a:r>
              <a:rPr lang="fi-FI" dirty="0"/>
              <a:t>TULOSTEN TARKASTELU, KYSYMYSTEN MUKAISESTI</a:t>
            </a:r>
          </a:p>
        </p:txBody>
      </p:sp>
      <p:sp>
        <p:nvSpPr>
          <p:cNvPr id="9" name="Sisällön paikkamerkki 8">
            <a:extLst>
              <a:ext uri="{FF2B5EF4-FFF2-40B4-BE49-F238E27FC236}">
                <a16:creationId xmlns:a16="http://schemas.microsoft.com/office/drawing/2014/main" id="{7C8387C7-34E7-449F-B150-D61E7CB26FBB}"/>
              </a:ext>
            </a:extLst>
          </p:cNvPr>
          <p:cNvSpPr>
            <a:spLocks noGrp="1"/>
          </p:cNvSpPr>
          <p:nvPr>
            <p:ph idx="1"/>
          </p:nvPr>
        </p:nvSpPr>
        <p:spPr>
          <a:xfrm>
            <a:off x="540000" y="1584000"/>
            <a:ext cx="8064000" cy="4662000"/>
          </a:xfrm>
        </p:spPr>
        <p:txBody>
          <a:bodyPr/>
          <a:lstStyle/>
          <a:p>
            <a:pPr marL="0" indent="0">
              <a:lnSpc>
                <a:spcPct val="107000"/>
              </a:lnSpc>
              <a:spcAft>
                <a:spcPts val="800"/>
              </a:spcAft>
              <a:buNone/>
            </a:pPr>
            <a:r>
              <a:rPr lang="fi-FI" dirty="0"/>
              <a:t>2. Starttileiri: Kuinka sitä tulisi mielestäsi jatkaa ja kehittää?</a:t>
            </a:r>
          </a:p>
          <a:p>
            <a:pPr>
              <a:lnSpc>
                <a:spcPct val="107000"/>
              </a:lnSpc>
              <a:spcAft>
                <a:spcPts val="800"/>
              </a:spcAft>
            </a:pPr>
            <a:r>
              <a:rPr lang="fi-FI" dirty="0"/>
              <a:t>Mahdollisia kehittämisehdotuksia ehdotti 40 % vastaajista. </a:t>
            </a:r>
          </a:p>
          <a:p>
            <a:pPr>
              <a:lnSpc>
                <a:spcPct val="107000"/>
              </a:lnSpc>
              <a:spcAft>
                <a:spcPts val="800"/>
              </a:spcAft>
            </a:pPr>
            <a:r>
              <a:rPr lang="fi-FI" dirty="0"/>
              <a:t>Kehittämisehdotuksina nostettiin esiin viestinnän merkitys, johon tulisi panostaa jo ennakkoon mahdollisimman näkyvästi. </a:t>
            </a:r>
          </a:p>
          <a:p>
            <a:pPr>
              <a:lnSpc>
                <a:spcPct val="107000"/>
              </a:lnSpc>
              <a:spcAft>
                <a:spcPts val="800"/>
              </a:spcAft>
            </a:pPr>
            <a:r>
              <a:rPr lang="fi-FI" dirty="0"/>
              <a:t>Näkyvyyttä ehdotettiin mm. </a:t>
            </a:r>
            <a:r>
              <a:rPr lang="fi-FI" dirty="0" err="1"/>
              <a:t>Tiktok</a:t>
            </a:r>
            <a:r>
              <a:rPr lang="fi-FI" dirty="0"/>
              <a:t>-videoiden muodossa, jota yläkouluikäiset seuraavat aktiivisesti. </a:t>
            </a:r>
            <a:endParaRPr lang="fi-FI"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Dian numeron paikkamerkki 5"/>
          <p:cNvSpPr>
            <a:spLocks noGrp="1"/>
          </p:cNvSpPr>
          <p:nvPr>
            <p:ph type="sldNum" sz="quarter" idx="12"/>
          </p:nvPr>
        </p:nvSpPr>
        <p:spPr/>
        <p:txBody>
          <a:bodyPr/>
          <a:lstStyle/>
          <a:p>
            <a:fld id="{2A4837A0-F8B5-40DF-B7A3-2778985E9851}" type="slidenum">
              <a:rPr lang="fi-FI" smtClean="0"/>
              <a:pPr/>
              <a:t>5</a:t>
            </a:fld>
            <a:endParaRPr lang="fi-FI" dirty="0"/>
          </a:p>
        </p:txBody>
      </p:sp>
      <p:sp>
        <p:nvSpPr>
          <p:cNvPr id="4" name="Päivämäärän paikkamerkki 3"/>
          <p:cNvSpPr>
            <a:spLocks noGrp="1"/>
          </p:cNvSpPr>
          <p:nvPr>
            <p:ph type="dt" sz="half" idx="10"/>
          </p:nvPr>
        </p:nvSpPr>
        <p:spPr/>
        <p:txBody>
          <a:bodyPr/>
          <a:lstStyle/>
          <a:p>
            <a:fld id="{57A8F801-9BF5-46D1-98A5-513B8005DAC3}" type="datetime1">
              <a:rPr lang="fi-FI" smtClean="0"/>
              <a:pPr/>
              <a:t>23.10.2023</a:t>
            </a:fld>
            <a:endParaRPr lang="fi-FI" dirty="0"/>
          </a:p>
        </p:txBody>
      </p:sp>
    </p:spTree>
    <p:extLst>
      <p:ext uri="{BB962C8B-B14F-4D97-AF65-F5344CB8AC3E}">
        <p14:creationId xmlns:p14="http://schemas.microsoft.com/office/powerpoint/2010/main" val="360520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1DA3E962-1BA3-4513-9BD3-7CC537D9C185}"/>
              </a:ext>
            </a:extLst>
          </p:cNvPr>
          <p:cNvSpPr>
            <a:spLocks noGrp="1"/>
          </p:cNvSpPr>
          <p:nvPr>
            <p:ph type="title"/>
          </p:nvPr>
        </p:nvSpPr>
        <p:spPr/>
        <p:txBody>
          <a:bodyPr/>
          <a:lstStyle/>
          <a:p>
            <a:r>
              <a:rPr lang="fi-FI" dirty="0"/>
              <a:t>TULOSTEN TARKASTELU, KYSYMYSTEN MUKAISESTI</a:t>
            </a:r>
          </a:p>
        </p:txBody>
      </p:sp>
      <p:sp>
        <p:nvSpPr>
          <p:cNvPr id="9" name="Sisällön paikkamerkki 8">
            <a:extLst>
              <a:ext uri="{FF2B5EF4-FFF2-40B4-BE49-F238E27FC236}">
                <a16:creationId xmlns:a16="http://schemas.microsoft.com/office/drawing/2014/main" id="{7C8387C7-34E7-449F-B150-D61E7CB26FBB}"/>
              </a:ext>
            </a:extLst>
          </p:cNvPr>
          <p:cNvSpPr>
            <a:spLocks noGrp="1"/>
          </p:cNvSpPr>
          <p:nvPr>
            <p:ph idx="1"/>
          </p:nvPr>
        </p:nvSpPr>
        <p:spPr>
          <a:xfrm>
            <a:off x="540000" y="1584000"/>
            <a:ext cx="8064000" cy="4662000"/>
          </a:xfrm>
        </p:spPr>
        <p:txBody>
          <a:bodyPr/>
          <a:lstStyle/>
          <a:p>
            <a:pPr marL="0" indent="0">
              <a:lnSpc>
                <a:spcPct val="107000"/>
              </a:lnSpc>
              <a:spcAft>
                <a:spcPts val="800"/>
              </a:spcAft>
              <a:buNone/>
            </a:pPr>
            <a:r>
              <a:rPr lang="fi-FI" dirty="0"/>
              <a:t>2. Starttileiri: Kuinka sitä tulisi mielestäsi jatkaa ja kehittää?(jatkuu)</a:t>
            </a:r>
          </a:p>
          <a:p>
            <a:pPr>
              <a:lnSpc>
                <a:spcPct val="107000"/>
              </a:lnSpc>
              <a:spcAft>
                <a:spcPts val="800"/>
              </a:spcAft>
            </a:pPr>
            <a:r>
              <a:rPr lang="fi-FI" dirty="0"/>
              <a:t>Videoiden sisältönä ehdotettiin nuorten itsensä kertomana alan erilaisia työskentely mahdollisuuksia. </a:t>
            </a:r>
          </a:p>
          <a:p>
            <a:pPr>
              <a:lnSpc>
                <a:spcPct val="107000"/>
              </a:lnSpc>
              <a:spcAft>
                <a:spcPts val="800"/>
              </a:spcAft>
            </a:pPr>
            <a:r>
              <a:rPr lang="fi-FI" dirty="0"/>
              <a:t>Markkinointiin ja riittäviin resursseihin ehdotettiin panostusta, että saataisiin useita eri tahoja mukaan toimintaan ja heille yhteiset pelisäännöt.</a:t>
            </a:r>
          </a:p>
          <a:p>
            <a:pPr>
              <a:lnSpc>
                <a:spcPct val="107000"/>
              </a:lnSpc>
              <a:spcAft>
                <a:spcPts val="800"/>
              </a:spcAft>
            </a:pPr>
            <a:r>
              <a:rPr lang="fi-FI" dirty="0"/>
              <a:t>Pelisääntöjen yhtenäistämiseksi toivottiin laaja-alaisesti työryhmää, jotka jalkauttaisivat toimintaa omissa yksiköissään/työpaikoillaan eteenpäin.</a:t>
            </a:r>
            <a:endParaRPr lang="fi-FI"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Dian numeron paikkamerkki 5"/>
          <p:cNvSpPr>
            <a:spLocks noGrp="1"/>
          </p:cNvSpPr>
          <p:nvPr>
            <p:ph type="sldNum" sz="quarter" idx="12"/>
          </p:nvPr>
        </p:nvSpPr>
        <p:spPr/>
        <p:txBody>
          <a:bodyPr/>
          <a:lstStyle/>
          <a:p>
            <a:fld id="{2A4837A0-F8B5-40DF-B7A3-2778985E9851}" type="slidenum">
              <a:rPr lang="fi-FI" smtClean="0"/>
              <a:pPr/>
              <a:t>6</a:t>
            </a:fld>
            <a:endParaRPr lang="fi-FI" dirty="0"/>
          </a:p>
        </p:txBody>
      </p:sp>
      <p:sp>
        <p:nvSpPr>
          <p:cNvPr id="4" name="Päivämäärän paikkamerkki 3"/>
          <p:cNvSpPr>
            <a:spLocks noGrp="1"/>
          </p:cNvSpPr>
          <p:nvPr>
            <p:ph type="dt" sz="half" idx="10"/>
          </p:nvPr>
        </p:nvSpPr>
        <p:spPr/>
        <p:txBody>
          <a:bodyPr/>
          <a:lstStyle/>
          <a:p>
            <a:fld id="{57A8F801-9BF5-46D1-98A5-513B8005DAC3}" type="datetime1">
              <a:rPr lang="fi-FI" smtClean="0"/>
              <a:pPr/>
              <a:t>23.10.2023</a:t>
            </a:fld>
            <a:endParaRPr lang="fi-FI" dirty="0"/>
          </a:p>
        </p:txBody>
      </p:sp>
    </p:spTree>
    <p:extLst>
      <p:ext uri="{BB962C8B-B14F-4D97-AF65-F5344CB8AC3E}">
        <p14:creationId xmlns:p14="http://schemas.microsoft.com/office/powerpoint/2010/main" val="80239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1DA3E962-1BA3-4513-9BD3-7CC537D9C185}"/>
              </a:ext>
            </a:extLst>
          </p:cNvPr>
          <p:cNvSpPr>
            <a:spLocks noGrp="1"/>
          </p:cNvSpPr>
          <p:nvPr>
            <p:ph type="title"/>
          </p:nvPr>
        </p:nvSpPr>
        <p:spPr/>
        <p:txBody>
          <a:bodyPr/>
          <a:lstStyle/>
          <a:p>
            <a:r>
              <a:rPr lang="fi-FI" dirty="0"/>
              <a:t>TULOSTEN TARKASTELU, KYSYMYSTEN MUKAISESTI</a:t>
            </a:r>
          </a:p>
        </p:txBody>
      </p:sp>
      <p:sp>
        <p:nvSpPr>
          <p:cNvPr id="9" name="Sisällön paikkamerkki 8">
            <a:extLst>
              <a:ext uri="{FF2B5EF4-FFF2-40B4-BE49-F238E27FC236}">
                <a16:creationId xmlns:a16="http://schemas.microsoft.com/office/drawing/2014/main" id="{7C8387C7-34E7-449F-B150-D61E7CB26FBB}"/>
              </a:ext>
            </a:extLst>
          </p:cNvPr>
          <p:cNvSpPr>
            <a:spLocks noGrp="1"/>
          </p:cNvSpPr>
          <p:nvPr>
            <p:ph idx="1"/>
          </p:nvPr>
        </p:nvSpPr>
        <p:spPr>
          <a:xfrm>
            <a:off x="540000" y="1584000"/>
            <a:ext cx="8424488" cy="4662000"/>
          </a:xfrm>
        </p:spPr>
        <p:txBody>
          <a:bodyPr/>
          <a:lstStyle/>
          <a:p>
            <a:pPr marL="0" indent="0">
              <a:lnSpc>
                <a:spcPct val="107000"/>
              </a:lnSpc>
              <a:spcAft>
                <a:spcPts val="800"/>
              </a:spcAft>
              <a:buNone/>
            </a:pPr>
            <a:r>
              <a:rPr lang="fi-FI" dirty="0">
                <a:effectLst/>
                <a:latin typeface="Calibri" panose="020F0502020204030204" pitchFamily="34" charset="0"/>
                <a:ea typeface="Calibri" panose="020F0502020204030204" pitchFamily="34" charset="0"/>
                <a:cs typeface="Times New Roman" panose="02020603050405020304" pitchFamily="18" charset="0"/>
              </a:rPr>
              <a:t>3.</a:t>
            </a:r>
            <a:r>
              <a:rPr lang="fi-FI" dirty="0"/>
              <a:t> Ruoka- ja yrittäjyysstudio: Kuinka sitä tulisi mielestäsi jatkaa ja kehittää? </a:t>
            </a:r>
          </a:p>
          <a:p>
            <a:pPr>
              <a:lnSpc>
                <a:spcPct val="107000"/>
              </a:lnSpc>
              <a:spcAft>
                <a:spcPts val="800"/>
              </a:spcAft>
            </a:pPr>
            <a:r>
              <a:rPr lang="fi-FI" dirty="0"/>
              <a:t>Erilaisia kehittämisehdotuksia ehdotti 67 % vastaajista, ehdotukset vaihtelivat käytännön eri toiminnoista opiskelijoiden sitouttamisen vaikuttavuuteen.</a:t>
            </a:r>
          </a:p>
          <a:p>
            <a:pPr>
              <a:lnSpc>
                <a:spcPct val="107000"/>
              </a:lnSpc>
              <a:spcAft>
                <a:spcPts val="800"/>
              </a:spcAft>
            </a:pPr>
            <a:r>
              <a:rPr lang="fi-FI" dirty="0"/>
              <a:t>Ruoka- ja yrittäjyysstudiota kannatettiin laajalti, sillä sen nähtiin syventävän työelämätaitoja ja herättävän kiinnostusta mahdollisiin ruoka-alan jatko-opintoihin.</a:t>
            </a:r>
            <a:endParaRPr lang="fi-FI"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Dian numeron paikkamerkki 5"/>
          <p:cNvSpPr>
            <a:spLocks noGrp="1"/>
          </p:cNvSpPr>
          <p:nvPr>
            <p:ph type="sldNum" sz="quarter" idx="12"/>
          </p:nvPr>
        </p:nvSpPr>
        <p:spPr/>
        <p:txBody>
          <a:bodyPr/>
          <a:lstStyle/>
          <a:p>
            <a:fld id="{2A4837A0-F8B5-40DF-B7A3-2778985E9851}" type="slidenum">
              <a:rPr lang="fi-FI" smtClean="0"/>
              <a:pPr/>
              <a:t>7</a:t>
            </a:fld>
            <a:endParaRPr lang="fi-FI" dirty="0"/>
          </a:p>
        </p:txBody>
      </p:sp>
      <p:sp>
        <p:nvSpPr>
          <p:cNvPr id="4" name="Päivämäärän paikkamerkki 3"/>
          <p:cNvSpPr>
            <a:spLocks noGrp="1"/>
          </p:cNvSpPr>
          <p:nvPr>
            <p:ph type="dt" sz="half" idx="10"/>
          </p:nvPr>
        </p:nvSpPr>
        <p:spPr/>
        <p:txBody>
          <a:bodyPr/>
          <a:lstStyle/>
          <a:p>
            <a:fld id="{57A8F801-9BF5-46D1-98A5-513B8005DAC3}" type="datetime1">
              <a:rPr lang="fi-FI" smtClean="0"/>
              <a:pPr/>
              <a:t>23.10.2023</a:t>
            </a:fld>
            <a:endParaRPr lang="fi-FI" dirty="0"/>
          </a:p>
        </p:txBody>
      </p:sp>
    </p:spTree>
    <p:extLst>
      <p:ext uri="{BB962C8B-B14F-4D97-AF65-F5344CB8AC3E}">
        <p14:creationId xmlns:p14="http://schemas.microsoft.com/office/powerpoint/2010/main" val="59515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870597A-4122-F772-7CDF-B932BB0F3BC8}"/>
              </a:ext>
            </a:extLst>
          </p:cNvPr>
          <p:cNvSpPr>
            <a:spLocks noGrp="1"/>
          </p:cNvSpPr>
          <p:nvPr>
            <p:ph type="title"/>
          </p:nvPr>
        </p:nvSpPr>
        <p:spPr/>
        <p:txBody>
          <a:bodyPr/>
          <a:lstStyle/>
          <a:p>
            <a:r>
              <a:rPr lang="fi-FI" dirty="0"/>
              <a:t>TULOSTEN TARKASTELU, KYSYMYSTEN MUKAISESTI</a:t>
            </a:r>
          </a:p>
        </p:txBody>
      </p:sp>
      <p:sp>
        <p:nvSpPr>
          <p:cNvPr id="3" name="Sisällön paikkamerkki 2">
            <a:extLst>
              <a:ext uri="{FF2B5EF4-FFF2-40B4-BE49-F238E27FC236}">
                <a16:creationId xmlns:a16="http://schemas.microsoft.com/office/drawing/2014/main" id="{B0FF8B07-1323-5F39-E2F9-685ECA049077}"/>
              </a:ext>
            </a:extLst>
          </p:cNvPr>
          <p:cNvSpPr>
            <a:spLocks noGrp="1"/>
          </p:cNvSpPr>
          <p:nvPr>
            <p:ph idx="1"/>
          </p:nvPr>
        </p:nvSpPr>
        <p:spPr/>
        <p:txBody>
          <a:bodyPr/>
          <a:lstStyle/>
          <a:p>
            <a:pPr marL="0" indent="0">
              <a:buNone/>
            </a:pPr>
            <a:r>
              <a:rPr lang="fi-FI" dirty="0"/>
              <a:t>3. Ruoka- ja yrittäjyysstudio: Kuinka sitä tulisi mielestäsi jatkaa ja kehittää? (jatkuu)</a:t>
            </a:r>
          </a:p>
          <a:p>
            <a:r>
              <a:rPr lang="fi-FI" sz="2000" dirty="0"/>
              <a:t>Yrittäjien läsnäolon ja näkyvyyden lisäksi heidän toivottiin osallistuvan aktiivisesti järjestettäviin tapahtumiin, joissa toivottiin laajasti käytännön työn nostamista esiin. Heidän itsensä järjestämiä tapahtumia toivottiin myös, koska sieltä nousee hyvin tärkeitä asioita esiin ja he ovat tietoisia laaja-alaisesti käytännön työn tekemisen vaatimuksista. </a:t>
            </a:r>
          </a:p>
          <a:p>
            <a:r>
              <a:rPr lang="fi-FI" sz="2000" dirty="0"/>
              <a:t>Myös yrittäjien merkitystä haluttiin kommenteissa nostaa esiin, koska he puhuvat käytännön työntekemisen puolesta arjen äänellä, kommenteissa sekin koettiin tärkeäksi. </a:t>
            </a:r>
          </a:p>
        </p:txBody>
      </p:sp>
      <p:sp>
        <p:nvSpPr>
          <p:cNvPr id="4" name="Dian numeron paikkamerkki 3">
            <a:extLst>
              <a:ext uri="{FF2B5EF4-FFF2-40B4-BE49-F238E27FC236}">
                <a16:creationId xmlns:a16="http://schemas.microsoft.com/office/drawing/2014/main" id="{AB41708D-AD90-2CDB-F129-D3D8B942189F}"/>
              </a:ext>
            </a:extLst>
          </p:cNvPr>
          <p:cNvSpPr>
            <a:spLocks noGrp="1"/>
          </p:cNvSpPr>
          <p:nvPr>
            <p:ph type="sldNum" sz="quarter" idx="12"/>
          </p:nvPr>
        </p:nvSpPr>
        <p:spPr/>
        <p:txBody>
          <a:bodyPr/>
          <a:lstStyle/>
          <a:p>
            <a:fld id="{2A4837A0-F8B5-40DF-B7A3-2778985E9851}" type="slidenum">
              <a:rPr lang="fi-FI" smtClean="0"/>
              <a:pPr/>
              <a:t>8</a:t>
            </a:fld>
            <a:endParaRPr lang="fi-FI" dirty="0"/>
          </a:p>
        </p:txBody>
      </p:sp>
      <p:sp>
        <p:nvSpPr>
          <p:cNvPr id="5" name="Alatunnisteen paikkamerkki 4">
            <a:extLst>
              <a:ext uri="{FF2B5EF4-FFF2-40B4-BE49-F238E27FC236}">
                <a16:creationId xmlns:a16="http://schemas.microsoft.com/office/drawing/2014/main" id="{E4B14F84-A2B0-6249-548C-AFFA3B9D754F}"/>
              </a:ext>
            </a:extLst>
          </p:cNvPr>
          <p:cNvSpPr>
            <a:spLocks noGrp="1"/>
          </p:cNvSpPr>
          <p:nvPr>
            <p:ph type="ftr" sz="quarter" idx="11"/>
          </p:nvPr>
        </p:nvSpPr>
        <p:spPr/>
        <p:txBody>
          <a:bodyPr/>
          <a:lstStyle/>
          <a:p>
            <a:r>
              <a:rPr lang="fi-FI" dirty="0"/>
              <a:t>Etunimi Sukunimi</a:t>
            </a:r>
          </a:p>
        </p:txBody>
      </p:sp>
      <p:sp>
        <p:nvSpPr>
          <p:cNvPr id="6" name="Päivämäärän paikkamerkki 5">
            <a:extLst>
              <a:ext uri="{FF2B5EF4-FFF2-40B4-BE49-F238E27FC236}">
                <a16:creationId xmlns:a16="http://schemas.microsoft.com/office/drawing/2014/main" id="{C14C7858-30A1-F032-A3FA-DBFCA82882BE}"/>
              </a:ext>
            </a:extLst>
          </p:cNvPr>
          <p:cNvSpPr>
            <a:spLocks noGrp="1"/>
          </p:cNvSpPr>
          <p:nvPr>
            <p:ph type="dt" sz="half" idx="10"/>
          </p:nvPr>
        </p:nvSpPr>
        <p:spPr/>
        <p:txBody>
          <a:bodyPr/>
          <a:lstStyle/>
          <a:p>
            <a:fld id="{E926D19E-78B6-4D02-8772-4056A94F9977}" type="datetime1">
              <a:rPr lang="fi-FI" smtClean="0"/>
              <a:pPr/>
              <a:t>23.10.2023</a:t>
            </a:fld>
            <a:endParaRPr lang="fi-FI" dirty="0"/>
          </a:p>
        </p:txBody>
      </p:sp>
    </p:spTree>
    <p:extLst>
      <p:ext uri="{BB962C8B-B14F-4D97-AF65-F5344CB8AC3E}">
        <p14:creationId xmlns:p14="http://schemas.microsoft.com/office/powerpoint/2010/main" val="3790109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B74C3F-2868-195D-3DEA-B31455082DE1}"/>
              </a:ext>
            </a:extLst>
          </p:cNvPr>
          <p:cNvSpPr>
            <a:spLocks noGrp="1"/>
          </p:cNvSpPr>
          <p:nvPr>
            <p:ph type="title"/>
          </p:nvPr>
        </p:nvSpPr>
        <p:spPr/>
        <p:txBody>
          <a:bodyPr/>
          <a:lstStyle/>
          <a:p>
            <a:r>
              <a:rPr lang="fi-FI" dirty="0"/>
              <a:t>TULOSTEN TARKASTELU, KYSYMYSTEN MUKAISESTI</a:t>
            </a:r>
          </a:p>
        </p:txBody>
      </p:sp>
      <p:sp>
        <p:nvSpPr>
          <p:cNvPr id="3" name="Sisällön paikkamerkki 2">
            <a:extLst>
              <a:ext uri="{FF2B5EF4-FFF2-40B4-BE49-F238E27FC236}">
                <a16:creationId xmlns:a16="http://schemas.microsoft.com/office/drawing/2014/main" id="{31E5D881-029D-CDAB-4E15-B7BB4E7CFF83}"/>
              </a:ext>
            </a:extLst>
          </p:cNvPr>
          <p:cNvSpPr>
            <a:spLocks noGrp="1"/>
          </p:cNvSpPr>
          <p:nvPr>
            <p:ph idx="1"/>
          </p:nvPr>
        </p:nvSpPr>
        <p:spPr/>
        <p:txBody>
          <a:bodyPr/>
          <a:lstStyle/>
          <a:p>
            <a:pPr marL="0" indent="0">
              <a:buNone/>
            </a:pPr>
            <a:r>
              <a:rPr lang="fi-FI" dirty="0"/>
              <a:t>4. Innovaatioleiri-kiertue: Kuinka sitä tulisi mielestäsi jatkaa tai kehittää? </a:t>
            </a:r>
          </a:p>
          <a:p>
            <a:r>
              <a:rPr lang="fi-FI" sz="2000" dirty="0"/>
              <a:t>Kehittämisehdotuksia laittoi 44 % vastaajista, jotka toivoivat yleisesti ottaen resursseja ja panostusta sekä viestintää nuorille mahdollisimman ajoissa, jolloin urasuunnitelmia ollaan vasta luomassa. </a:t>
            </a:r>
          </a:p>
          <a:p>
            <a:r>
              <a:rPr lang="fi-FI" sz="2000" dirty="0"/>
              <a:t>Ehdotuksina tuli tulevaisuuden työelämätoiveiden kartoittamista nuorten osalta sekä työelämätoiveiden tärkeyttä painotettiin, jotta nuorille jäisi positiivisia mielikuvia alasta ja he voisivat arvioida alan vetovoimaa realistisesti.</a:t>
            </a:r>
          </a:p>
          <a:p>
            <a:r>
              <a:rPr lang="fi-FI" sz="2000" dirty="0"/>
              <a:t>Lisäksi ehdotettiin nuorten itsensä kertomana alan erilaisista mahdollisuuksista, kuten aiemminkin oli jo mainittu, jolloin viestinnästä tulisi tehokasta kuulijakuntaa ajatellen.</a:t>
            </a:r>
          </a:p>
        </p:txBody>
      </p:sp>
      <p:sp>
        <p:nvSpPr>
          <p:cNvPr id="4" name="Dian numeron paikkamerkki 3">
            <a:extLst>
              <a:ext uri="{FF2B5EF4-FFF2-40B4-BE49-F238E27FC236}">
                <a16:creationId xmlns:a16="http://schemas.microsoft.com/office/drawing/2014/main" id="{5697F767-4489-C7EA-1C42-2FAB9C09CFB8}"/>
              </a:ext>
            </a:extLst>
          </p:cNvPr>
          <p:cNvSpPr>
            <a:spLocks noGrp="1"/>
          </p:cNvSpPr>
          <p:nvPr>
            <p:ph type="sldNum" sz="quarter" idx="12"/>
          </p:nvPr>
        </p:nvSpPr>
        <p:spPr/>
        <p:txBody>
          <a:bodyPr/>
          <a:lstStyle/>
          <a:p>
            <a:fld id="{2A4837A0-F8B5-40DF-B7A3-2778985E9851}" type="slidenum">
              <a:rPr lang="fi-FI" smtClean="0"/>
              <a:pPr/>
              <a:t>9</a:t>
            </a:fld>
            <a:endParaRPr lang="fi-FI" dirty="0"/>
          </a:p>
        </p:txBody>
      </p:sp>
      <p:sp>
        <p:nvSpPr>
          <p:cNvPr id="5" name="Alatunnisteen paikkamerkki 4">
            <a:extLst>
              <a:ext uri="{FF2B5EF4-FFF2-40B4-BE49-F238E27FC236}">
                <a16:creationId xmlns:a16="http://schemas.microsoft.com/office/drawing/2014/main" id="{098C8597-627B-4E05-7AFF-1411F8296ED6}"/>
              </a:ext>
            </a:extLst>
          </p:cNvPr>
          <p:cNvSpPr>
            <a:spLocks noGrp="1"/>
          </p:cNvSpPr>
          <p:nvPr>
            <p:ph type="ftr" sz="quarter" idx="11"/>
          </p:nvPr>
        </p:nvSpPr>
        <p:spPr/>
        <p:txBody>
          <a:bodyPr/>
          <a:lstStyle/>
          <a:p>
            <a:r>
              <a:rPr lang="fi-FI"/>
              <a:t>Etunimi Sukunimi</a:t>
            </a:r>
            <a:endParaRPr lang="fi-FI" dirty="0"/>
          </a:p>
        </p:txBody>
      </p:sp>
      <p:sp>
        <p:nvSpPr>
          <p:cNvPr id="6" name="Päivämäärän paikkamerkki 5">
            <a:extLst>
              <a:ext uri="{FF2B5EF4-FFF2-40B4-BE49-F238E27FC236}">
                <a16:creationId xmlns:a16="http://schemas.microsoft.com/office/drawing/2014/main" id="{A30907CD-49E0-CA4F-C662-45F037CBA20D}"/>
              </a:ext>
            </a:extLst>
          </p:cNvPr>
          <p:cNvSpPr>
            <a:spLocks noGrp="1"/>
          </p:cNvSpPr>
          <p:nvPr>
            <p:ph type="dt" sz="half" idx="10"/>
          </p:nvPr>
        </p:nvSpPr>
        <p:spPr/>
        <p:txBody>
          <a:bodyPr/>
          <a:lstStyle/>
          <a:p>
            <a:fld id="{E926D19E-78B6-4D02-8772-4056A94F9977}" type="datetime1">
              <a:rPr lang="fi-FI" smtClean="0"/>
              <a:pPr/>
              <a:t>23.10.2023</a:t>
            </a:fld>
            <a:endParaRPr lang="fi-FI" dirty="0"/>
          </a:p>
        </p:txBody>
      </p:sp>
    </p:spTree>
    <p:extLst>
      <p:ext uri="{BB962C8B-B14F-4D97-AF65-F5344CB8AC3E}">
        <p14:creationId xmlns:p14="http://schemas.microsoft.com/office/powerpoint/2010/main" val="909240867"/>
      </p:ext>
    </p:extLst>
  </p:cSld>
  <p:clrMapOvr>
    <a:masterClrMapping/>
  </p:clrMapOvr>
</p:sld>
</file>

<file path=ppt/theme/theme1.xml><?xml version="1.0" encoding="utf-8"?>
<a:theme xmlns:a="http://schemas.openxmlformats.org/drawingml/2006/main" name="TEM_Rakennerahastot_2014-2020_mallipohja_EAKR_ESR_FI_7.14">
  <a:themeElements>
    <a:clrScheme name="TEM_Rakennerahastot">
      <a:dk1>
        <a:sysClr val="windowText" lastClr="000000"/>
      </a:dk1>
      <a:lt1>
        <a:srgbClr val="FFFFFF"/>
      </a:lt1>
      <a:dk2>
        <a:srgbClr val="646464"/>
      </a:dk2>
      <a:lt2>
        <a:srgbClr val="FFFFFF"/>
      </a:lt2>
      <a:accent1>
        <a:srgbClr val="8CBE41"/>
      </a:accent1>
      <a:accent2>
        <a:srgbClr val="5BC6E8"/>
      </a:accent2>
      <a:accent3>
        <a:srgbClr val="009FDA"/>
      </a:accent3>
      <a:accent4>
        <a:srgbClr val="5F378C"/>
      </a:accent4>
      <a:accent5>
        <a:srgbClr val="E2007A"/>
      </a:accent5>
      <a:accent6>
        <a:srgbClr val="F6921E"/>
      </a:accent6>
      <a:hlink>
        <a:srgbClr val="00549F"/>
      </a:hlink>
      <a:folHlink>
        <a:srgbClr val="00B299"/>
      </a:folHlink>
    </a:clrScheme>
    <a:fontScheme name="TEM_Rakennerahast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Asiakirja" ma:contentTypeID="0x0101007E0AED166488A54A82EAFFA41198F5C1" ma:contentTypeVersion="5" ma:contentTypeDescription="Luo uusi asiakirja." ma:contentTypeScope="" ma:versionID="09dca9e54bdd47658b996ce0b4d08ea8">
  <xsd:schema xmlns:xsd="http://www.w3.org/2001/XMLSchema" xmlns:xs="http://www.w3.org/2001/XMLSchema" xmlns:p="http://schemas.microsoft.com/office/2006/metadata/properties" xmlns:ns3="2e8efab3-9a6a-49e3-9e20-118774cc8a51" xmlns:ns4="575d181a-a641-4b54-ae39-dbc26f52a96f" targetNamespace="http://schemas.microsoft.com/office/2006/metadata/properties" ma:root="true" ma:fieldsID="39bae7af966093979f857c642d88eba6" ns3:_="" ns4:_="">
    <xsd:import namespace="2e8efab3-9a6a-49e3-9e20-118774cc8a51"/>
    <xsd:import namespace="575d181a-a641-4b54-ae39-dbc26f52a96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8efab3-9a6a-49e3-9e20-118774cc8a5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75d181a-a641-4b54-ae39-dbc26f52a96f"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element name="SharingHintHash" ma:index="12"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A9877B-CC32-423D-96C8-1B460D26BF6A}">
  <ds:schemaRefs>
    <ds:schemaRef ds:uri="2e8efab3-9a6a-49e3-9e20-118774cc8a51"/>
    <ds:schemaRef ds:uri="http://schemas.microsoft.com/office/2006/documentManagement/types"/>
    <ds:schemaRef ds:uri="http://schemas.microsoft.com/office/2006/metadata/properties"/>
    <ds:schemaRef ds:uri="http://purl.org/dc/elements/1.1/"/>
    <ds:schemaRef ds:uri="http://purl.org/dc/terms/"/>
    <ds:schemaRef ds:uri="575d181a-a641-4b54-ae39-dbc26f52a96f"/>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81B2C5F-BA64-4317-9436-E3F5CD24E6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8efab3-9a6a-49e3-9e20-118774cc8a51"/>
    <ds:schemaRef ds:uri="575d181a-a641-4b54-ae39-dbc26f52a9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C76F8D-6644-44A5-B2DE-FCF3B08FA6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TEM_Rakennerahastot_2014-2020_mallipohja_EAKR_ESR_FI_7.14-1</Template>
  <TotalTime>934</TotalTime>
  <Words>920</Words>
  <Application>Microsoft Office PowerPoint</Application>
  <PresentationFormat>Näytössä katseltava diaesitys (4:3)</PresentationFormat>
  <Paragraphs>104</Paragraphs>
  <Slides>16</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16</vt:i4>
      </vt:variant>
    </vt:vector>
  </HeadingPairs>
  <TitlesOfParts>
    <vt:vector size="19" baseType="lpstr">
      <vt:lpstr>Arial</vt:lpstr>
      <vt:lpstr>Calibri</vt:lpstr>
      <vt:lpstr>TEM_Rakennerahastot_2014-2020_mallipohja_EAKR_ESR_FI_7.14</vt:lpstr>
      <vt:lpstr>Vetovoimaa ruokapalvelualalle, VeRa - hanke</vt:lpstr>
      <vt:lpstr> </vt:lpstr>
      <vt:lpstr>KYSELYN TOTEUTUS JA KOHDERYHMÄ </vt:lpstr>
      <vt:lpstr>TULOSTEN TARKASTELU, KYSYMYSTEN MUKAISESTI</vt:lpstr>
      <vt:lpstr>TULOSTEN TARKASTELU, KYSYMYSTEN MUKAISESTI</vt:lpstr>
      <vt:lpstr>TULOSTEN TARKASTELU, KYSYMYSTEN MUKAISESTI</vt:lpstr>
      <vt:lpstr>TULOSTEN TARKASTELU, KYSYMYSTEN MUKAISESTI</vt:lpstr>
      <vt:lpstr>TULOSTEN TARKASTELU, KYSYMYSTEN MUKAISESTI</vt:lpstr>
      <vt:lpstr>TULOSTEN TARKASTELU, KYSYMYSTEN MUKAISESTI</vt:lpstr>
      <vt:lpstr>TULOSTEN TARKASTELU, KYSYMYSTEN MUKAISESTI</vt:lpstr>
      <vt:lpstr>TULOSTEN TARKASTELU, KYSYMYSTEN MUKAISESTI</vt:lpstr>
      <vt:lpstr>TULOSTEN TARKASTELU, KYSYMYSTEN MUKAISESTI</vt:lpstr>
      <vt:lpstr>TULOSTEN TARKASTELU, KYSYMYSTEN MUKAISESTI</vt:lpstr>
      <vt:lpstr>TULOSTEN TARKASTELU, KYSYMYSTEN MUKAISESTI</vt:lpstr>
      <vt:lpstr>AVOIMET KOMMENTIT</vt:lpstr>
      <vt:lpstr>Vetovoimaa ruokapalvelualalle, VeRa - hanke</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Kilponen Anni (TEM)</dc:creator>
  <cp:lastModifiedBy>Peltokoski, Jari-Markus</cp:lastModifiedBy>
  <cp:revision>84</cp:revision>
  <cp:lastPrinted>2022-05-20T08:11:51Z</cp:lastPrinted>
  <dcterms:created xsi:type="dcterms:W3CDTF">2019-11-18T13:20:43Z</dcterms:created>
  <dcterms:modified xsi:type="dcterms:W3CDTF">2023-10-23T06:08:15Z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0x0101007E0AED166488A54A82EAFFA41198F5C1</vt:lpwstr>
  </property>
</Properties>
</file>